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8" r:id="rId1"/>
    <p:sldMasterId id="2147483900" r:id="rId2"/>
  </p:sldMasterIdLst>
  <p:notesMasterIdLst>
    <p:notesMasterId r:id="rId84"/>
  </p:notesMasterIdLst>
  <p:sldIdLst>
    <p:sldId id="256" r:id="rId3"/>
    <p:sldId id="266" r:id="rId4"/>
    <p:sldId id="258" r:id="rId5"/>
    <p:sldId id="270" r:id="rId6"/>
    <p:sldId id="261" r:id="rId7"/>
    <p:sldId id="299" r:id="rId8"/>
    <p:sldId id="288" r:id="rId9"/>
    <p:sldId id="290" r:id="rId10"/>
    <p:sldId id="289" r:id="rId11"/>
    <p:sldId id="291" r:id="rId12"/>
    <p:sldId id="277" r:id="rId13"/>
    <p:sldId id="309" r:id="rId14"/>
    <p:sldId id="312" r:id="rId15"/>
    <p:sldId id="313" r:id="rId16"/>
    <p:sldId id="314" r:id="rId17"/>
    <p:sldId id="315" r:id="rId18"/>
    <p:sldId id="316" r:id="rId19"/>
    <p:sldId id="318" r:id="rId20"/>
    <p:sldId id="317" r:id="rId21"/>
    <p:sldId id="292" r:id="rId22"/>
    <p:sldId id="278" r:id="rId23"/>
    <p:sldId id="279" r:id="rId24"/>
    <p:sldId id="280" r:id="rId25"/>
    <p:sldId id="281" r:id="rId26"/>
    <p:sldId id="293" r:id="rId27"/>
    <p:sldId id="294" r:id="rId28"/>
    <p:sldId id="295" r:id="rId29"/>
    <p:sldId id="296" r:id="rId30"/>
    <p:sldId id="297" r:id="rId31"/>
    <p:sldId id="298" r:id="rId32"/>
    <p:sldId id="282" r:id="rId33"/>
    <p:sldId id="285" r:id="rId34"/>
    <p:sldId id="286" r:id="rId35"/>
    <p:sldId id="310" r:id="rId36"/>
    <p:sldId id="311" r:id="rId37"/>
    <p:sldId id="319" r:id="rId38"/>
    <p:sldId id="321" r:id="rId39"/>
    <p:sldId id="320" r:id="rId40"/>
    <p:sldId id="322" r:id="rId41"/>
    <p:sldId id="257" r:id="rId42"/>
    <p:sldId id="323" r:id="rId43"/>
    <p:sldId id="324" r:id="rId44"/>
    <p:sldId id="326" r:id="rId45"/>
    <p:sldId id="262" r:id="rId46"/>
    <p:sldId id="264" r:id="rId47"/>
    <p:sldId id="265" r:id="rId48"/>
    <p:sldId id="327" r:id="rId49"/>
    <p:sldId id="267" r:id="rId50"/>
    <p:sldId id="268" r:id="rId51"/>
    <p:sldId id="269" r:id="rId52"/>
    <p:sldId id="328" r:id="rId53"/>
    <p:sldId id="271" r:id="rId54"/>
    <p:sldId id="272" r:id="rId55"/>
    <p:sldId id="273" r:id="rId56"/>
    <p:sldId id="274" r:id="rId57"/>
    <p:sldId id="275" r:id="rId58"/>
    <p:sldId id="276" r:id="rId59"/>
    <p:sldId id="329" r:id="rId60"/>
    <p:sldId id="330" r:id="rId61"/>
    <p:sldId id="331" r:id="rId62"/>
    <p:sldId id="332" r:id="rId63"/>
    <p:sldId id="259" r:id="rId64"/>
    <p:sldId id="260" r:id="rId65"/>
    <p:sldId id="333" r:id="rId66"/>
    <p:sldId id="334" r:id="rId67"/>
    <p:sldId id="263"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90" d="100"/>
          <a:sy n="90" d="100"/>
        </p:scale>
        <p:origin x="3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484A1-BB4F-4E85-960B-0517D0C7D7C4}"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1EBB98-B975-47E6-8C5F-21F2BE2784DE}" type="slidenum">
              <a:rPr lang="en-US" smtClean="0"/>
              <a:t>‹#›</a:t>
            </a:fld>
            <a:endParaRPr lang="en-US"/>
          </a:p>
        </p:txBody>
      </p:sp>
    </p:spTree>
    <p:extLst>
      <p:ext uri="{BB962C8B-B14F-4D97-AF65-F5344CB8AC3E}">
        <p14:creationId xmlns:p14="http://schemas.microsoft.com/office/powerpoint/2010/main" val="284780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1EBB98-B975-47E6-8C5F-21F2BE2784DE}" type="slidenum">
              <a:rPr lang="en-US" smtClean="0"/>
              <a:t>1</a:t>
            </a:fld>
            <a:endParaRPr lang="en-US"/>
          </a:p>
        </p:txBody>
      </p:sp>
    </p:spTree>
    <p:extLst>
      <p:ext uri="{BB962C8B-B14F-4D97-AF65-F5344CB8AC3E}">
        <p14:creationId xmlns:p14="http://schemas.microsoft.com/office/powerpoint/2010/main" val="1585966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54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21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50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848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61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04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585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91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212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A4927A-27B3-45A5-9714-819D1D1362F8}" type="slidenum">
              <a:rPr lang="en-IN" smtClean="0"/>
              <a:t>62</a:t>
            </a:fld>
            <a:endParaRPr lang="en-IN"/>
          </a:p>
        </p:txBody>
      </p:sp>
    </p:spTree>
    <p:extLst>
      <p:ext uri="{BB962C8B-B14F-4D97-AF65-F5344CB8AC3E}">
        <p14:creationId xmlns:p14="http://schemas.microsoft.com/office/powerpoint/2010/main" val="120252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99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1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4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26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882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611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37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E8FDD-A70C-4D00-87E2-A93942523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80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98527D-7215-40DA-920A-CDBE340D6FA6}" type="datetime1">
              <a:rPr lang="en-US" smtClean="0"/>
              <a:t>8/22/2024</a:t>
            </a:fld>
            <a:endParaRPr lang="en-US"/>
          </a:p>
        </p:txBody>
      </p:sp>
      <p:sp>
        <p:nvSpPr>
          <p:cNvPr id="5" name="Footer Placeholder 4"/>
          <p:cNvSpPr>
            <a:spLocks noGrp="1"/>
          </p:cNvSpPr>
          <p:nvPr>
            <p:ph type="ftr" sz="quarter" idx="11"/>
          </p:nvPr>
        </p:nvSpPr>
        <p:spPr/>
        <p:txBody>
          <a:bodyPr/>
          <a:lstStyle/>
          <a:p>
            <a:r>
              <a:rPr lang="en-US"/>
              <a:t>IOT Lab, ECE Department</a:t>
            </a:r>
          </a:p>
        </p:txBody>
      </p:sp>
      <p:sp>
        <p:nvSpPr>
          <p:cNvPr id="6" name="Slide Number Placeholder 5"/>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374021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66C63B-2345-421C-9FF3-D95AA93D7A56}" type="datetime1">
              <a:rPr lang="en-US" smtClean="0"/>
              <a:t>8/22/2024</a:t>
            </a:fld>
            <a:endParaRPr lang="en-US"/>
          </a:p>
        </p:txBody>
      </p:sp>
      <p:sp>
        <p:nvSpPr>
          <p:cNvPr id="5" name="Footer Placeholder 4"/>
          <p:cNvSpPr>
            <a:spLocks noGrp="1"/>
          </p:cNvSpPr>
          <p:nvPr>
            <p:ph type="ftr" sz="quarter" idx="11"/>
          </p:nvPr>
        </p:nvSpPr>
        <p:spPr/>
        <p:txBody>
          <a:bodyPr/>
          <a:lstStyle/>
          <a:p>
            <a:r>
              <a:rPr lang="en-US"/>
              <a:t>IOT Lab, ECE Department</a:t>
            </a:r>
          </a:p>
        </p:txBody>
      </p:sp>
      <p:sp>
        <p:nvSpPr>
          <p:cNvPr id="6" name="Slide Number Placeholder 5"/>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522985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772940-E9A0-4C40-AC64-09D63F9F4C76}" type="datetime1">
              <a:rPr lang="en-US" smtClean="0"/>
              <a:t>8/22/2024</a:t>
            </a:fld>
            <a:endParaRPr lang="en-US"/>
          </a:p>
        </p:txBody>
      </p:sp>
      <p:sp>
        <p:nvSpPr>
          <p:cNvPr id="5" name="Footer Placeholder 4"/>
          <p:cNvSpPr>
            <a:spLocks noGrp="1"/>
          </p:cNvSpPr>
          <p:nvPr>
            <p:ph type="ftr" sz="quarter" idx="11"/>
          </p:nvPr>
        </p:nvSpPr>
        <p:spPr/>
        <p:txBody>
          <a:bodyPr/>
          <a:lstStyle/>
          <a:p>
            <a:r>
              <a:rPr lang="en-US"/>
              <a:t>IOT Lab, ECE Department</a:t>
            </a:r>
          </a:p>
        </p:txBody>
      </p:sp>
      <p:sp>
        <p:nvSpPr>
          <p:cNvPr id="6" name="Slide Number Placeholder 5"/>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3923531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2736-3138-441D-B98E-B41045030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2B5EC0-2632-42E1-AAD5-CFA35A2E78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3DE692-5D4C-4A81-9ACF-87BCE151CB30}"/>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4C390E6F-874C-4B04-836C-3E211EDC3B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B73361-C942-4B46-B5DB-08F63B7CB116}"/>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12271623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49D4-F541-4B7E-A88A-8A6A8BAAD4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159FE7-7E77-43F0-922E-8D836B35C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8ED0BB-987A-4B43-9750-E29039F809D7}"/>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F12367F2-1B39-43EE-AEDF-6B2D941143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823100-CD37-4DE9-B6BF-569F7431DC23}"/>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16187955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ACDA-27E8-4486-B58C-9615AA32A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C64837-B4A8-4746-A788-A521EF3DE1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40DBB8-1F38-4149-99E3-CF637BD654F3}"/>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6D9CA3AD-4D3E-42EB-953F-F1766BF33F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7DE060-B31D-4D6A-95E1-2B6E232917CC}"/>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31736922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9F7B-FE1B-40E3-87CA-17C60C1A6E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265C0F-118E-4CEC-9F04-C6F1002564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FDFBE2-FC1C-440E-97F5-93987192B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8CBE31-1B7B-4221-AC3E-371FF753B8F9}"/>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6" name="Footer Placeholder 5">
            <a:extLst>
              <a:ext uri="{FF2B5EF4-FFF2-40B4-BE49-F238E27FC236}">
                <a16:creationId xmlns:a16="http://schemas.microsoft.com/office/drawing/2014/main" id="{03429FA5-2D8A-4E25-885A-CB86CA8D0F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B3981D-6AB3-4FA0-BF9D-85C11822D809}"/>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26183205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C61-84EF-4479-B4CC-3B10D771D2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521FAF-6D33-491D-93F5-994505DB7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91E1F4-3191-4EAA-8FB3-6E739933A7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ADF582-DFDB-4FA5-876F-A4A372A71B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B08DF-F9C6-463A-A9AF-1C69BB0E3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0C1745-9B0C-4AC1-B889-0126042960DE}"/>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8" name="Footer Placeholder 7">
            <a:extLst>
              <a:ext uri="{FF2B5EF4-FFF2-40B4-BE49-F238E27FC236}">
                <a16:creationId xmlns:a16="http://schemas.microsoft.com/office/drawing/2014/main" id="{41F1B3B7-EC98-4284-9EA4-340EF9F44C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E97928-0DC7-45ED-9972-72A66D3797EC}"/>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27412164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38B7-BF23-4827-9549-891EDB45A0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F8986A-BD66-42B2-B7B0-C500BCB386DA}"/>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4" name="Footer Placeholder 3">
            <a:extLst>
              <a:ext uri="{FF2B5EF4-FFF2-40B4-BE49-F238E27FC236}">
                <a16:creationId xmlns:a16="http://schemas.microsoft.com/office/drawing/2014/main" id="{BA8D4217-30A6-4D98-8F3E-CA91D9D251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A4A15F-2B3A-4A41-8082-18633CEC9F45}"/>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25202989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267C3-1D2B-4EEE-B83B-BA314FCF5F2D}"/>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3" name="Footer Placeholder 2">
            <a:extLst>
              <a:ext uri="{FF2B5EF4-FFF2-40B4-BE49-F238E27FC236}">
                <a16:creationId xmlns:a16="http://schemas.microsoft.com/office/drawing/2014/main" id="{316A5C71-2482-49D3-A6DF-0469862400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BDE0B4-6A45-4514-9E60-E7B24B74B160}"/>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20914396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E2BF-6D1D-4C38-BE92-DBB8EF918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66AA6B-6452-440C-96B7-B44D2A6CD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41F52C-E129-43A9-8252-03B664BE7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05353-F8B7-42AD-9D5A-E465CC645684}"/>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6" name="Footer Placeholder 5">
            <a:extLst>
              <a:ext uri="{FF2B5EF4-FFF2-40B4-BE49-F238E27FC236}">
                <a16:creationId xmlns:a16="http://schemas.microsoft.com/office/drawing/2014/main" id="{EB26CE31-9200-42F7-A2A7-E57230A111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BAA2AD-A6C7-41FF-B117-C677A144CD95}"/>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25128526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31C3B-BB12-4989-AEE0-5019E669ABE3}" type="datetime1">
              <a:rPr lang="en-US" smtClean="0"/>
              <a:t>8/22/2024</a:t>
            </a:fld>
            <a:endParaRPr lang="en-US"/>
          </a:p>
        </p:txBody>
      </p:sp>
      <p:sp>
        <p:nvSpPr>
          <p:cNvPr id="5" name="Footer Placeholder 4"/>
          <p:cNvSpPr>
            <a:spLocks noGrp="1"/>
          </p:cNvSpPr>
          <p:nvPr>
            <p:ph type="ftr" sz="quarter" idx="11"/>
          </p:nvPr>
        </p:nvSpPr>
        <p:spPr/>
        <p:txBody>
          <a:bodyPr/>
          <a:lstStyle/>
          <a:p>
            <a:r>
              <a:rPr lang="en-US"/>
              <a:t>IOT Lab, ECE Department</a:t>
            </a:r>
          </a:p>
        </p:txBody>
      </p:sp>
      <p:sp>
        <p:nvSpPr>
          <p:cNvPr id="6" name="Slide Number Placeholder 5"/>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354136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0821-6414-4FC4-A462-554C23660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62E8-8B7B-4C9E-9B3B-A4F912443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170E6C-9271-4624-8E81-A92D33980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C19867-2563-46A5-8FDE-316306FF1B87}"/>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6" name="Footer Placeholder 5">
            <a:extLst>
              <a:ext uri="{FF2B5EF4-FFF2-40B4-BE49-F238E27FC236}">
                <a16:creationId xmlns:a16="http://schemas.microsoft.com/office/drawing/2014/main" id="{2E8D5450-397E-419C-9930-BD48BD3215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AB6447-983C-4AEC-B8DC-1A9CA43DEB08}"/>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42733338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C36D-1261-42CD-9523-2182CD1D3C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822852-46F4-4C73-9BE8-937956F4D6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1B1050-0277-448A-9CBA-7DBA18F804EF}"/>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4B141B31-089A-433E-A7E6-2CE9A951AE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F66064-F6B8-4A29-A0C1-2C74C515587A}"/>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37851595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CA438-FFD9-4B41-AEA0-31ABAFD568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BA1C4F-D712-4D10-9320-D148F5F5F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1E6BEC-756B-476B-B817-FF04F5BB38EB}"/>
              </a:ext>
            </a:extLst>
          </p:cNvPr>
          <p:cNvSpPr>
            <a:spLocks noGrp="1"/>
          </p:cNvSpPr>
          <p:nvPr>
            <p:ph type="dt" sz="half" idx="10"/>
          </p:nvPr>
        </p:nvSpPr>
        <p:spPr/>
        <p:txBody>
          <a:body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4694BF70-3C83-47DC-83FD-8B7B10D2E8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9A1172-722E-4C95-BED3-4E6BE4EB02D9}"/>
              </a:ext>
            </a:extLst>
          </p:cNvPr>
          <p:cNvSpPr>
            <a:spLocks noGrp="1"/>
          </p:cNvSpPr>
          <p:nvPr>
            <p:ph type="sldNum" sz="quarter" idx="12"/>
          </p:nvPr>
        </p:nvSpPr>
        <p:spPr/>
        <p:txBody>
          <a:bodyPr/>
          <a:lstStyle/>
          <a:p>
            <a:fld id="{E075E1E4-7385-4D5A-8611-4D5F1DEA6042}" type="slidenum">
              <a:rPr lang="en-IN" smtClean="0"/>
              <a:t>‹#›</a:t>
            </a:fld>
            <a:endParaRPr lang="en-IN"/>
          </a:p>
        </p:txBody>
      </p:sp>
    </p:spTree>
    <p:extLst>
      <p:ext uri="{BB962C8B-B14F-4D97-AF65-F5344CB8AC3E}">
        <p14:creationId xmlns:p14="http://schemas.microsoft.com/office/powerpoint/2010/main" val="40775176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3162FD-F8ED-4993-9502-6D664097B69E}" type="datetime1">
              <a:rPr lang="en-US" smtClean="0"/>
              <a:t>8/22/2024</a:t>
            </a:fld>
            <a:endParaRPr lang="en-US"/>
          </a:p>
        </p:txBody>
      </p:sp>
      <p:sp>
        <p:nvSpPr>
          <p:cNvPr id="5" name="Footer Placeholder 4"/>
          <p:cNvSpPr>
            <a:spLocks noGrp="1"/>
          </p:cNvSpPr>
          <p:nvPr>
            <p:ph type="ftr" sz="quarter" idx="11"/>
          </p:nvPr>
        </p:nvSpPr>
        <p:spPr/>
        <p:txBody>
          <a:bodyPr/>
          <a:lstStyle/>
          <a:p>
            <a:r>
              <a:rPr lang="en-US"/>
              <a:t>IOT Lab, ECE Department</a:t>
            </a:r>
          </a:p>
        </p:txBody>
      </p:sp>
      <p:sp>
        <p:nvSpPr>
          <p:cNvPr id="6" name="Slide Number Placeholder 5"/>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1726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010C1E-5BCE-4427-824A-C2B8BEC01F56}" type="datetime1">
              <a:rPr lang="en-US" smtClean="0"/>
              <a:t>8/22/2024</a:t>
            </a:fld>
            <a:endParaRPr lang="en-US"/>
          </a:p>
        </p:txBody>
      </p:sp>
      <p:sp>
        <p:nvSpPr>
          <p:cNvPr id="6" name="Footer Placeholder 5"/>
          <p:cNvSpPr>
            <a:spLocks noGrp="1"/>
          </p:cNvSpPr>
          <p:nvPr>
            <p:ph type="ftr" sz="quarter" idx="11"/>
          </p:nvPr>
        </p:nvSpPr>
        <p:spPr/>
        <p:txBody>
          <a:bodyPr/>
          <a:lstStyle/>
          <a:p>
            <a:r>
              <a:rPr lang="en-US"/>
              <a:t>IOT Lab, ECE Department</a:t>
            </a:r>
          </a:p>
        </p:txBody>
      </p:sp>
      <p:sp>
        <p:nvSpPr>
          <p:cNvPr id="7" name="Slide Number Placeholder 6"/>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69172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68DD09-C742-403A-AA9A-07EE4F57A857}" type="datetime1">
              <a:rPr lang="en-US" smtClean="0"/>
              <a:t>8/22/2024</a:t>
            </a:fld>
            <a:endParaRPr lang="en-US"/>
          </a:p>
        </p:txBody>
      </p:sp>
      <p:sp>
        <p:nvSpPr>
          <p:cNvPr id="8" name="Footer Placeholder 7"/>
          <p:cNvSpPr>
            <a:spLocks noGrp="1"/>
          </p:cNvSpPr>
          <p:nvPr>
            <p:ph type="ftr" sz="quarter" idx="11"/>
          </p:nvPr>
        </p:nvSpPr>
        <p:spPr/>
        <p:txBody>
          <a:bodyPr/>
          <a:lstStyle/>
          <a:p>
            <a:r>
              <a:rPr lang="en-US"/>
              <a:t>IOT Lab, ECE Department</a:t>
            </a:r>
          </a:p>
        </p:txBody>
      </p:sp>
      <p:sp>
        <p:nvSpPr>
          <p:cNvPr id="9" name="Slide Number Placeholder 8"/>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253026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B35916-A3CB-486D-989D-1C6192DA652A}" type="datetime1">
              <a:rPr lang="en-US" smtClean="0"/>
              <a:t>8/22/2024</a:t>
            </a:fld>
            <a:endParaRPr lang="en-US"/>
          </a:p>
        </p:txBody>
      </p:sp>
      <p:sp>
        <p:nvSpPr>
          <p:cNvPr id="4" name="Footer Placeholder 3"/>
          <p:cNvSpPr>
            <a:spLocks noGrp="1"/>
          </p:cNvSpPr>
          <p:nvPr>
            <p:ph type="ftr" sz="quarter" idx="11"/>
          </p:nvPr>
        </p:nvSpPr>
        <p:spPr/>
        <p:txBody>
          <a:bodyPr/>
          <a:lstStyle/>
          <a:p>
            <a:r>
              <a:rPr lang="en-US"/>
              <a:t>IOT Lab, ECE Department</a:t>
            </a:r>
          </a:p>
        </p:txBody>
      </p:sp>
      <p:sp>
        <p:nvSpPr>
          <p:cNvPr id="5" name="Slide Number Placeholder 4"/>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152239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9ACDF-EC6D-468B-8C9D-C686D39BF61D}" type="datetime1">
              <a:rPr lang="en-US" smtClean="0"/>
              <a:t>8/22/2024</a:t>
            </a:fld>
            <a:endParaRPr lang="en-US"/>
          </a:p>
        </p:txBody>
      </p:sp>
      <p:sp>
        <p:nvSpPr>
          <p:cNvPr id="3" name="Footer Placeholder 2"/>
          <p:cNvSpPr>
            <a:spLocks noGrp="1"/>
          </p:cNvSpPr>
          <p:nvPr>
            <p:ph type="ftr" sz="quarter" idx="11"/>
          </p:nvPr>
        </p:nvSpPr>
        <p:spPr/>
        <p:txBody>
          <a:bodyPr/>
          <a:lstStyle/>
          <a:p>
            <a:r>
              <a:rPr lang="en-US"/>
              <a:t>IOT Lab, ECE Department</a:t>
            </a:r>
          </a:p>
        </p:txBody>
      </p:sp>
      <p:sp>
        <p:nvSpPr>
          <p:cNvPr id="4" name="Slide Number Placeholder 3"/>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301814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304F72-915C-4CFF-B144-869AF29418C3}" type="datetime1">
              <a:rPr lang="en-US" smtClean="0"/>
              <a:t>8/22/2024</a:t>
            </a:fld>
            <a:endParaRPr lang="en-US"/>
          </a:p>
        </p:txBody>
      </p:sp>
      <p:sp>
        <p:nvSpPr>
          <p:cNvPr id="6" name="Footer Placeholder 5"/>
          <p:cNvSpPr>
            <a:spLocks noGrp="1"/>
          </p:cNvSpPr>
          <p:nvPr>
            <p:ph type="ftr" sz="quarter" idx="11"/>
          </p:nvPr>
        </p:nvSpPr>
        <p:spPr/>
        <p:txBody>
          <a:bodyPr/>
          <a:lstStyle/>
          <a:p>
            <a:r>
              <a:rPr lang="en-US"/>
              <a:t>IOT Lab, ECE Department</a:t>
            </a:r>
          </a:p>
        </p:txBody>
      </p:sp>
      <p:sp>
        <p:nvSpPr>
          <p:cNvPr id="7" name="Slide Number Placeholder 6"/>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189936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C1B69E-CC65-411E-A337-88F2A4BC861D}" type="datetime1">
              <a:rPr lang="en-US" smtClean="0"/>
              <a:t>8/22/2024</a:t>
            </a:fld>
            <a:endParaRPr lang="en-US"/>
          </a:p>
        </p:txBody>
      </p:sp>
      <p:sp>
        <p:nvSpPr>
          <p:cNvPr id="6" name="Footer Placeholder 5"/>
          <p:cNvSpPr>
            <a:spLocks noGrp="1"/>
          </p:cNvSpPr>
          <p:nvPr>
            <p:ph type="ftr" sz="quarter" idx="11"/>
          </p:nvPr>
        </p:nvSpPr>
        <p:spPr/>
        <p:txBody>
          <a:bodyPr/>
          <a:lstStyle/>
          <a:p>
            <a:r>
              <a:rPr lang="en-US"/>
              <a:t>IOT Lab, ECE Department</a:t>
            </a:r>
          </a:p>
        </p:txBody>
      </p:sp>
      <p:sp>
        <p:nvSpPr>
          <p:cNvPr id="7" name="Slide Number Placeholder 6"/>
          <p:cNvSpPr>
            <a:spLocks noGrp="1"/>
          </p:cNvSpPr>
          <p:nvPr>
            <p:ph type="sldNum" sz="quarter" idx="12"/>
          </p:nvPr>
        </p:nvSpPr>
        <p:spPr/>
        <p:txBody>
          <a:bodyPr/>
          <a:lstStyle/>
          <a:p>
            <a:fld id="{47B472A8-EFA9-4D72-9CCD-FC0F45D05DD2}" type="slidenum">
              <a:rPr lang="en-US" smtClean="0"/>
              <a:t>‹#›</a:t>
            </a:fld>
            <a:endParaRPr lang="en-US"/>
          </a:p>
        </p:txBody>
      </p:sp>
    </p:spTree>
    <p:extLst>
      <p:ext uri="{BB962C8B-B14F-4D97-AF65-F5344CB8AC3E}">
        <p14:creationId xmlns:p14="http://schemas.microsoft.com/office/powerpoint/2010/main" val="385131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CA58F-4884-44BB-BBE3-48CF76D18210}" type="datetime1">
              <a:rPr lang="en-US" smtClean="0"/>
              <a:t>8/22/2024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IOT Lab, ECE Department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472A8-EFA9-4D72-9CCD-FC0F45D05DD2}" type="slidenum">
              <a:rPr lang="en-US" smtClean="0"/>
              <a:t>‹#›</a:t>
            </a:fld>
            <a:endParaRPr lang="en-US"/>
          </a:p>
        </p:txBody>
      </p:sp>
    </p:spTree>
    <p:extLst>
      <p:ext uri="{BB962C8B-B14F-4D97-AF65-F5344CB8AC3E}">
        <p14:creationId xmlns:p14="http://schemas.microsoft.com/office/powerpoint/2010/main" val="2541888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7621FD-7476-4CFE-9DBC-0C137722D5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35F43D-9557-4E2E-B520-411F0804C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A214C7-6EF6-4C5B-B654-61087EFBE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9A4DF-2E12-492E-BDF2-E529D0AC7290}" type="datetimeFigureOut">
              <a:rPr lang="en-IN" smtClean="0"/>
              <a:t>22-08-2024</a:t>
            </a:fld>
            <a:endParaRPr lang="en-IN"/>
          </a:p>
        </p:txBody>
      </p:sp>
      <p:sp>
        <p:nvSpPr>
          <p:cNvPr id="5" name="Footer Placeholder 4">
            <a:extLst>
              <a:ext uri="{FF2B5EF4-FFF2-40B4-BE49-F238E27FC236}">
                <a16:creationId xmlns:a16="http://schemas.microsoft.com/office/drawing/2014/main" id="{5FC10FC4-A00F-4C0F-9BD7-4FEE20D32E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4D0A4E-374B-43AE-92C5-7DF6E0D1A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5E1E4-7385-4D5A-8611-4D5F1DEA6042}" type="slidenum">
              <a:rPr lang="en-IN" smtClean="0"/>
              <a:t>‹#›</a:t>
            </a:fld>
            <a:endParaRPr lang="en-IN"/>
          </a:p>
        </p:txBody>
      </p:sp>
    </p:spTree>
    <p:extLst>
      <p:ext uri="{BB962C8B-B14F-4D97-AF65-F5344CB8AC3E}">
        <p14:creationId xmlns:p14="http://schemas.microsoft.com/office/powerpoint/2010/main" val="1505296467"/>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l.espressif.com/dl/package_esp32_index.js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3.xml"/><Relationship Id="rId5" Type="http://schemas.openxmlformats.org/officeDocument/2006/relationships/image" Target="../media/image123.png"/><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fif"/><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solidFill>
                  <a:schemeClr val="accent5">
                    <a:lumMod val="75000"/>
                  </a:schemeClr>
                </a:solidFill>
              </a:rPr>
              <a:t>Implementing IoT Projects</a:t>
            </a:r>
            <a:br>
              <a:rPr lang="en-US" sz="4800" b="1" dirty="0">
                <a:solidFill>
                  <a:schemeClr val="accent5">
                    <a:lumMod val="75000"/>
                  </a:schemeClr>
                </a:solidFill>
              </a:rPr>
            </a:br>
            <a:r>
              <a:rPr lang="en-US" sz="3200" b="1" dirty="0">
                <a:solidFill>
                  <a:schemeClr val="accent5">
                    <a:lumMod val="75000"/>
                  </a:schemeClr>
                </a:solidFill>
              </a:rPr>
              <a:t>A Building Block Approach</a:t>
            </a:r>
            <a:br>
              <a:rPr lang="en-US" sz="4800" b="1" dirty="0">
                <a:solidFill>
                  <a:schemeClr val="accent5">
                    <a:lumMod val="75000"/>
                  </a:schemeClr>
                </a:solidFill>
              </a:rPr>
            </a:br>
            <a:endParaRPr lang="en-US" sz="4800" b="1" dirty="0">
              <a:solidFill>
                <a:schemeClr val="accent5">
                  <a:lumMod val="75000"/>
                </a:schemeClr>
              </a:solidFill>
            </a:endParaRPr>
          </a:p>
        </p:txBody>
      </p:sp>
      <p:sp>
        <p:nvSpPr>
          <p:cNvPr id="3" name="Subtitle 2"/>
          <p:cNvSpPr>
            <a:spLocks noGrp="1"/>
          </p:cNvSpPr>
          <p:nvPr>
            <p:ph type="subTitle" idx="1"/>
          </p:nvPr>
        </p:nvSpPr>
        <p:spPr/>
        <p:txBody>
          <a:bodyPr>
            <a:normAutofit/>
          </a:bodyPr>
          <a:lstStyle/>
          <a:p>
            <a:r>
              <a:rPr lang="en-US" sz="2000" b="1" dirty="0" err="1"/>
              <a:t>Radhanand</a:t>
            </a:r>
            <a:r>
              <a:rPr lang="en-US" sz="2000" b="1" dirty="0"/>
              <a:t> Anantha</a:t>
            </a:r>
          </a:p>
          <a:p>
            <a:r>
              <a:rPr lang="en-US" sz="2000" b="1" dirty="0" err="1"/>
              <a:t>Gokaraju</a:t>
            </a:r>
            <a:r>
              <a:rPr lang="en-US" sz="2000" b="1" dirty="0"/>
              <a:t> </a:t>
            </a:r>
            <a:r>
              <a:rPr lang="en-US" sz="2000" b="1" dirty="0" err="1"/>
              <a:t>Rangaraju</a:t>
            </a:r>
            <a:r>
              <a:rPr lang="en-US" sz="2000" b="1" dirty="0"/>
              <a:t> Institute of Engineering &amp; Technology (GRIET)</a:t>
            </a:r>
          </a:p>
          <a:p>
            <a:r>
              <a:rPr lang="en-US" sz="2000" b="1" dirty="0"/>
              <a:t>Hyderabad</a:t>
            </a:r>
          </a:p>
        </p:txBody>
      </p:sp>
    </p:spTree>
    <p:extLst>
      <p:ext uri="{BB962C8B-B14F-4D97-AF65-F5344CB8AC3E}">
        <p14:creationId xmlns:p14="http://schemas.microsoft.com/office/powerpoint/2010/main" val="124232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F33A-1B9E-4542-B6FB-F51FA4AD0E61}"/>
              </a:ext>
            </a:extLst>
          </p:cNvPr>
          <p:cNvSpPr>
            <a:spLocks noGrp="1"/>
          </p:cNvSpPr>
          <p:nvPr>
            <p:ph type="title"/>
          </p:nvPr>
        </p:nvSpPr>
        <p:spPr/>
        <p:txBody>
          <a:bodyPr/>
          <a:lstStyle/>
          <a:p>
            <a:r>
              <a:rPr lang="en-IN" dirty="0"/>
              <a:t>Project Building Blocks</a:t>
            </a:r>
          </a:p>
        </p:txBody>
      </p:sp>
      <p:sp>
        <p:nvSpPr>
          <p:cNvPr id="4" name="Footer Placeholder 3">
            <a:extLst>
              <a:ext uri="{FF2B5EF4-FFF2-40B4-BE49-F238E27FC236}">
                <a16:creationId xmlns:a16="http://schemas.microsoft.com/office/drawing/2014/main" id="{222B0990-6135-44AF-A655-190C6ACDAF0A}"/>
              </a:ext>
            </a:extLst>
          </p:cNvPr>
          <p:cNvSpPr>
            <a:spLocks noGrp="1"/>
          </p:cNvSpPr>
          <p:nvPr>
            <p:ph type="ftr" sz="quarter" idx="11"/>
          </p:nvPr>
        </p:nvSpPr>
        <p:spPr/>
        <p:txBody>
          <a:bodyPr/>
          <a:lstStyle/>
          <a:p>
            <a:r>
              <a:rPr lang="en-US"/>
              <a:t>IOT Lab, ECE Department</a:t>
            </a:r>
          </a:p>
        </p:txBody>
      </p:sp>
      <p:sp>
        <p:nvSpPr>
          <p:cNvPr id="5" name="Rectangle: Rounded Corners 4">
            <a:extLst>
              <a:ext uri="{FF2B5EF4-FFF2-40B4-BE49-F238E27FC236}">
                <a16:creationId xmlns:a16="http://schemas.microsoft.com/office/drawing/2014/main" id="{58068AF2-A0D2-43CD-A11D-9C888F4AA199}"/>
              </a:ext>
            </a:extLst>
          </p:cNvPr>
          <p:cNvSpPr/>
          <p:nvPr/>
        </p:nvSpPr>
        <p:spPr>
          <a:xfrm>
            <a:off x="580104" y="2516727"/>
            <a:ext cx="2458064" cy="2762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Mobile App Development</a:t>
            </a:r>
          </a:p>
          <a:p>
            <a:pPr algn="ctr"/>
            <a:endParaRPr lang="en-IN" b="1" dirty="0"/>
          </a:p>
          <a:p>
            <a:pPr marL="285750" indent="-285750">
              <a:buFont typeface="Arial" panose="020B0604020202020204" pitchFamily="34" charset="0"/>
              <a:buChar char="•"/>
            </a:pPr>
            <a:r>
              <a:rPr lang="en-IN" sz="1400" dirty="0">
                <a:solidFill>
                  <a:schemeClr val="tx1"/>
                </a:solidFill>
              </a:rPr>
              <a:t>UI Design</a:t>
            </a:r>
          </a:p>
          <a:p>
            <a:pPr marL="285750" indent="-285750">
              <a:buFont typeface="Arial" panose="020B0604020202020204" pitchFamily="34" charset="0"/>
              <a:buChar char="•"/>
            </a:pPr>
            <a:r>
              <a:rPr lang="en-IN" sz="1400" dirty="0">
                <a:solidFill>
                  <a:schemeClr val="tx1"/>
                </a:solidFill>
              </a:rPr>
              <a:t>Cloud database interface</a:t>
            </a:r>
          </a:p>
          <a:p>
            <a:pPr marL="285750" indent="-285750">
              <a:buFont typeface="Arial" panose="020B0604020202020204" pitchFamily="34" charset="0"/>
              <a:buChar char="•"/>
            </a:pPr>
            <a:r>
              <a:rPr lang="en-IN" sz="1400" dirty="0">
                <a:solidFill>
                  <a:schemeClr val="tx1"/>
                </a:solidFill>
              </a:rPr>
              <a:t>Periodic update</a:t>
            </a:r>
          </a:p>
          <a:p>
            <a:pPr marL="285750" indent="-285750" algn="ctr">
              <a:buFontTx/>
              <a:buChar char="-"/>
            </a:pPr>
            <a:endParaRPr lang="en-IN" dirty="0"/>
          </a:p>
        </p:txBody>
      </p:sp>
      <p:pic>
        <p:nvPicPr>
          <p:cNvPr id="6" name="Picture 5">
            <a:extLst>
              <a:ext uri="{FF2B5EF4-FFF2-40B4-BE49-F238E27FC236}">
                <a16:creationId xmlns:a16="http://schemas.microsoft.com/office/drawing/2014/main" id="{E02A106A-2BB5-4FA3-AD33-E71641F52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028" y="2156134"/>
            <a:ext cx="699934" cy="699934"/>
          </a:xfrm>
          <a:prstGeom prst="rect">
            <a:avLst/>
          </a:prstGeom>
        </p:spPr>
      </p:pic>
      <p:pic>
        <p:nvPicPr>
          <p:cNvPr id="8" name="Picture 7">
            <a:extLst>
              <a:ext uri="{FF2B5EF4-FFF2-40B4-BE49-F238E27FC236}">
                <a16:creationId xmlns:a16="http://schemas.microsoft.com/office/drawing/2014/main" id="{FE9EBC99-559D-42B4-97C9-AFFAD647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342" y="3429000"/>
            <a:ext cx="3724931" cy="2132115"/>
          </a:xfrm>
          <a:prstGeom prst="rect">
            <a:avLst/>
          </a:prstGeom>
        </p:spPr>
      </p:pic>
    </p:spTree>
    <p:extLst>
      <p:ext uri="{BB962C8B-B14F-4D97-AF65-F5344CB8AC3E}">
        <p14:creationId xmlns:p14="http://schemas.microsoft.com/office/powerpoint/2010/main" val="385229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GISMO VI</a:t>
            </a:r>
          </a:p>
        </p:txBody>
      </p:sp>
      <p:sp>
        <p:nvSpPr>
          <p:cNvPr id="4" name="Footer Placeholder 3"/>
          <p:cNvSpPr>
            <a:spLocks noGrp="1"/>
          </p:cNvSpPr>
          <p:nvPr>
            <p:ph type="ftr" sz="quarter" idx="11"/>
          </p:nvPr>
        </p:nvSpPr>
        <p:spPr/>
        <p:txBody>
          <a:bodyPr/>
          <a:lstStyle/>
          <a:p>
            <a:r>
              <a:rPr lang="en-US"/>
              <a:t>IOT Lab, ECE Department</a:t>
            </a:r>
          </a:p>
        </p:txBody>
      </p:sp>
      <p:sp>
        <p:nvSpPr>
          <p:cNvPr id="6" name="TextBox 5"/>
          <p:cNvSpPr txBox="1"/>
          <p:nvPr/>
        </p:nvSpPr>
        <p:spPr>
          <a:xfrm>
            <a:off x="5267301" y="1001038"/>
            <a:ext cx="4844956" cy="6001643"/>
          </a:xfrm>
          <a:prstGeom prst="rect">
            <a:avLst/>
          </a:prstGeom>
          <a:noFill/>
        </p:spPr>
        <p:txBody>
          <a:bodyPr wrap="square" rtlCol="0">
            <a:spAutoFit/>
          </a:bodyPr>
          <a:lstStyle/>
          <a:p>
            <a:pPr>
              <a:lnSpc>
                <a:spcPct val="150000"/>
              </a:lnSpc>
            </a:pPr>
            <a:r>
              <a:rPr lang="en-US" b="1" dirty="0"/>
              <a:t>Resources</a:t>
            </a:r>
          </a:p>
          <a:p>
            <a:pPr marL="285750"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ESP32 </a:t>
            </a:r>
            <a:r>
              <a:rPr lang="en-US" sz="1400" b="1" dirty="0" err="1">
                <a:latin typeface="Arial" panose="020B0604020202020204" pitchFamily="34" charset="0"/>
                <a:cs typeface="Arial" panose="020B0604020202020204" pitchFamily="34" charset="0"/>
              </a:rPr>
              <a:t>DevKitC</a:t>
            </a:r>
            <a:endParaRPr lang="en-US" sz="14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Relay</a:t>
            </a:r>
          </a:p>
          <a:p>
            <a:pPr marL="285750"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Buzzer</a:t>
            </a:r>
          </a:p>
          <a:p>
            <a:pPr marL="285750"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Polarized connectors for: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OLED graphic display</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BMP280 Environment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MPU6050 3-axes accelerometer &amp; gyro</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Soil moisture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APDS 9960 Gesture and Color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HC-SR04 Ultrasonic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PIR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Magnetic switch</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MAX30100 Heart rate and SPO2 sensor</a:t>
            </a:r>
          </a:p>
          <a:p>
            <a:pPr marL="742950" lvl="1" indent="-28575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INMP441 MEMS microphone</a:t>
            </a:r>
          </a:p>
          <a:p>
            <a:pPr marL="742950" lvl="1" indent="-285750">
              <a:lnSpc>
                <a:spcPct val="150000"/>
              </a:lnSpc>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Tx/>
              <a:buChar char="-"/>
            </a:pPr>
            <a:endParaRPr lang="en-US" dirty="0"/>
          </a:p>
        </p:txBody>
      </p:sp>
      <p:pic>
        <p:nvPicPr>
          <p:cNvPr id="7" name="Picture 6">
            <a:extLst>
              <a:ext uri="{FF2B5EF4-FFF2-40B4-BE49-F238E27FC236}">
                <a16:creationId xmlns:a16="http://schemas.microsoft.com/office/drawing/2014/main" id="{6DB9A6F4-B63C-453C-A273-2E22557262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16200000">
            <a:off x="552996" y="2851289"/>
            <a:ext cx="3706488" cy="2322015"/>
          </a:xfrm>
          <a:prstGeom prst="rect">
            <a:avLst/>
          </a:prstGeom>
        </p:spPr>
      </p:pic>
    </p:spTree>
    <p:extLst>
      <p:ext uri="{BB962C8B-B14F-4D97-AF65-F5344CB8AC3E}">
        <p14:creationId xmlns:p14="http://schemas.microsoft.com/office/powerpoint/2010/main" val="2150409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2B83CA-3C3C-40FC-B263-9F4FC3E8DB96}"/>
              </a:ext>
            </a:extLst>
          </p:cNvPr>
          <p:cNvSpPr>
            <a:spLocks noGrp="1"/>
          </p:cNvSpPr>
          <p:nvPr>
            <p:ph type="ftr" sz="quarter" idx="11"/>
          </p:nvPr>
        </p:nvSpPr>
        <p:spPr/>
        <p:txBody>
          <a:bodyPr/>
          <a:lstStyle/>
          <a:p>
            <a:r>
              <a:rPr lang="en-US"/>
              <a:t>IOT Lab, ECE Department</a:t>
            </a:r>
          </a:p>
        </p:txBody>
      </p:sp>
      <p:sp>
        <p:nvSpPr>
          <p:cNvPr id="7" name="Title 1">
            <a:extLst>
              <a:ext uri="{FF2B5EF4-FFF2-40B4-BE49-F238E27FC236}">
                <a16:creationId xmlns:a16="http://schemas.microsoft.com/office/drawing/2014/main" id="{39CAD1B4-285D-441B-BEBB-D0C3E9065F2E}"/>
              </a:ext>
            </a:extLst>
          </p:cNvPr>
          <p:cNvSpPr txBox="1">
            <a:spLocks/>
          </p:cNvSpPr>
          <p:nvPr/>
        </p:nvSpPr>
        <p:spPr>
          <a:xfrm>
            <a:off x="838200" y="28706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58D9D02E-A684-469F-AD4A-B4D97D818DF5}"/>
              </a:ext>
            </a:extLst>
          </p:cNvPr>
          <p:cNvSpPr txBox="1">
            <a:spLocks/>
          </p:cNvSpPr>
          <p:nvPr/>
        </p:nvSpPr>
        <p:spPr>
          <a:xfrm>
            <a:off x="850754" y="75996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pic>
        <p:nvPicPr>
          <p:cNvPr id="10" name="Picture 9">
            <a:extLst>
              <a:ext uri="{FF2B5EF4-FFF2-40B4-BE49-F238E27FC236}">
                <a16:creationId xmlns:a16="http://schemas.microsoft.com/office/drawing/2014/main" id="{799913AE-87F8-48E5-B361-FD83F4A15CD2}"/>
              </a:ext>
            </a:extLst>
          </p:cNvPr>
          <p:cNvPicPr>
            <a:picLocks noChangeAspect="1"/>
          </p:cNvPicPr>
          <p:nvPr/>
        </p:nvPicPr>
        <p:blipFill>
          <a:blip r:embed="rId2"/>
          <a:stretch>
            <a:fillRect/>
          </a:stretch>
        </p:blipFill>
        <p:spPr>
          <a:xfrm>
            <a:off x="838199" y="2085522"/>
            <a:ext cx="1686791" cy="1686791"/>
          </a:xfrm>
          <a:prstGeom prst="rect">
            <a:avLst/>
          </a:prstGeom>
        </p:spPr>
      </p:pic>
      <p:sp>
        <p:nvSpPr>
          <p:cNvPr id="11" name="TextBox 10">
            <a:extLst>
              <a:ext uri="{FF2B5EF4-FFF2-40B4-BE49-F238E27FC236}">
                <a16:creationId xmlns:a16="http://schemas.microsoft.com/office/drawing/2014/main" id="{87D76863-0AF1-4816-8968-4F0F325A0B38}"/>
              </a:ext>
            </a:extLst>
          </p:cNvPr>
          <p:cNvSpPr txBox="1"/>
          <p:nvPr/>
        </p:nvSpPr>
        <p:spPr>
          <a:xfrm>
            <a:off x="3489660" y="3933306"/>
            <a:ext cx="2483427" cy="369332"/>
          </a:xfrm>
          <a:prstGeom prst="rect">
            <a:avLst/>
          </a:prstGeom>
          <a:noFill/>
        </p:spPr>
        <p:txBody>
          <a:bodyPr wrap="square" rtlCol="0">
            <a:spAutoFit/>
          </a:bodyPr>
          <a:lstStyle/>
          <a:p>
            <a:r>
              <a:rPr lang="en-IN" b="1" dirty="0"/>
              <a:t>Soil moisture sensor</a:t>
            </a:r>
          </a:p>
        </p:txBody>
      </p:sp>
      <p:pic>
        <p:nvPicPr>
          <p:cNvPr id="12" name="Picture 11">
            <a:extLst>
              <a:ext uri="{FF2B5EF4-FFF2-40B4-BE49-F238E27FC236}">
                <a16:creationId xmlns:a16="http://schemas.microsoft.com/office/drawing/2014/main" id="{D515AB18-2CC2-4138-8E91-32E6B05B3C71}"/>
              </a:ext>
            </a:extLst>
          </p:cNvPr>
          <p:cNvPicPr>
            <a:picLocks noChangeAspect="1"/>
          </p:cNvPicPr>
          <p:nvPr/>
        </p:nvPicPr>
        <p:blipFill>
          <a:blip r:embed="rId3"/>
          <a:stretch>
            <a:fillRect/>
          </a:stretch>
        </p:blipFill>
        <p:spPr>
          <a:xfrm>
            <a:off x="3914534" y="2155401"/>
            <a:ext cx="1499598" cy="1499598"/>
          </a:xfrm>
          <a:prstGeom prst="rect">
            <a:avLst/>
          </a:prstGeom>
        </p:spPr>
      </p:pic>
      <p:sp>
        <p:nvSpPr>
          <p:cNvPr id="13" name="TextBox 12">
            <a:extLst>
              <a:ext uri="{FF2B5EF4-FFF2-40B4-BE49-F238E27FC236}">
                <a16:creationId xmlns:a16="http://schemas.microsoft.com/office/drawing/2014/main" id="{58D21594-C5D0-4330-BA37-8DB310380170}"/>
              </a:ext>
            </a:extLst>
          </p:cNvPr>
          <p:cNvSpPr txBox="1"/>
          <p:nvPr/>
        </p:nvSpPr>
        <p:spPr>
          <a:xfrm>
            <a:off x="483440" y="3865954"/>
            <a:ext cx="3244140" cy="369332"/>
          </a:xfrm>
          <a:prstGeom prst="rect">
            <a:avLst/>
          </a:prstGeom>
          <a:noFill/>
        </p:spPr>
        <p:txBody>
          <a:bodyPr wrap="square" rtlCol="0">
            <a:spAutoFit/>
          </a:bodyPr>
          <a:lstStyle/>
          <a:p>
            <a:r>
              <a:rPr lang="en-IN" b="1" dirty="0"/>
              <a:t>BPM280 Environment sensor</a:t>
            </a:r>
          </a:p>
        </p:txBody>
      </p:sp>
      <p:pic>
        <p:nvPicPr>
          <p:cNvPr id="14" name="Picture 13">
            <a:extLst>
              <a:ext uri="{FF2B5EF4-FFF2-40B4-BE49-F238E27FC236}">
                <a16:creationId xmlns:a16="http://schemas.microsoft.com/office/drawing/2014/main" id="{ACC83195-87FB-423D-B2A1-3D356C2063E0}"/>
              </a:ext>
            </a:extLst>
          </p:cNvPr>
          <p:cNvPicPr>
            <a:picLocks noChangeAspect="1"/>
          </p:cNvPicPr>
          <p:nvPr/>
        </p:nvPicPr>
        <p:blipFill>
          <a:blip r:embed="rId4"/>
          <a:stretch>
            <a:fillRect/>
          </a:stretch>
        </p:blipFill>
        <p:spPr>
          <a:xfrm>
            <a:off x="6536422" y="2155401"/>
            <a:ext cx="1343943" cy="1343943"/>
          </a:xfrm>
          <a:prstGeom prst="rect">
            <a:avLst/>
          </a:prstGeom>
        </p:spPr>
      </p:pic>
      <p:sp>
        <p:nvSpPr>
          <p:cNvPr id="15" name="TextBox 14">
            <a:extLst>
              <a:ext uri="{FF2B5EF4-FFF2-40B4-BE49-F238E27FC236}">
                <a16:creationId xmlns:a16="http://schemas.microsoft.com/office/drawing/2014/main" id="{D2DC1613-3BE1-4071-B2CF-692FDCF68A37}"/>
              </a:ext>
            </a:extLst>
          </p:cNvPr>
          <p:cNvSpPr txBox="1"/>
          <p:nvPr/>
        </p:nvSpPr>
        <p:spPr>
          <a:xfrm>
            <a:off x="9060436" y="3750348"/>
            <a:ext cx="2483427" cy="646331"/>
          </a:xfrm>
          <a:prstGeom prst="rect">
            <a:avLst/>
          </a:prstGeom>
          <a:noFill/>
        </p:spPr>
        <p:txBody>
          <a:bodyPr wrap="square" rtlCol="0">
            <a:spAutoFit/>
          </a:bodyPr>
          <a:lstStyle/>
          <a:p>
            <a:r>
              <a:rPr lang="en-IN" b="1" dirty="0"/>
              <a:t>HC-SR04 Ultrasonic sensor</a:t>
            </a:r>
          </a:p>
        </p:txBody>
      </p:sp>
      <p:pic>
        <p:nvPicPr>
          <p:cNvPr id="16" name="Picture 15">
            <a:extLst>
              <a:ext uri="{FF2B5EF4-FFF2-40B4-BE49-F238E27FC236}">
                <a16:creationId xmlns:a16="http://schemas.microsoft.com/office/drawing/2014/main" id="{E25728FB-9D20-4361-A606-75C9627ED104}"/>
              </a:ext>
            </a:extLst>
          </p:cNvPr>
          <p:cNvPicPr>
            <a:picLocks noChangeAspect="1"/>
          </p:cNvPicPr>
          <p:nvPr/>
        </p:nvPicPr>
        <p:blipFill>
          <a:blip r:embed="rId5"/>
          <a:stretch>
            <a:fillRect/>
          </a:stretch>
        </p:blipFill>
        <p:spPr>
          <a:xfrm>
            <a:off x="9206343" y="2335111"/>
            <a:ext cx="1641766" cy="1164233"/>
          </a:xfrm>
          <a:prstGeom prst="rect">
            <a:avLst/>
          </a:prstGeom>
        </p:spPr>
      </p:pic>
      <p:sp>
        <p:nvSpPr>
          <p:cNvPr id="17" name="TextBox 16">
            <a:extLst>
              <a:ext uri="{FF2B5EF4-FFF2-40B4-BE49-F238E27FC236}">
                <a16:creationId xmlns:a16="http://schemas.microsoft.com/office/drawing/2014/main" id="{CD8EF2AE-1037-4CC9-89AE-15C8097984EC}"/>
              </a:ext>
            </a:extLst>
          </p:cNvPr>
          <p:cNvSpPr txBox="1"/>
          <p:nvPr/>
        </p:nvSpPr>
        <p:spPr>
          <a:xfrm>
            <a:off x="6399500" y="3853844"/>
            <a:ext cx="2483427" cy="646331"/>
          </a:xfrm>
          <a:prstGeom prst="rect">
            <a:avLst/>
          </a:prstGeom>
          <a:noFill/>
        </p:spPr>
        <p:txBody>
          <a:bodyPr wrap="square" rtlCol="0">
            <a:spAutoFit/>
          </a:bodyPr>
          <a:lstStyle/>
          <a:p>
            <a:r>
              <a:rPr lang="en-IN" b="1" dirty="0"/>
              <a:t>MPU6050 3-axes accelerometer &amp; gyro</a:t>
            </a:r>
          </a:p>
        </p:txBody>
      </p:sp>
      <p:sp>
        <p:nvSpPr>
          <p:cNvPr id="19" name="TextBox 18">
            <a:extLst>
              <a:ext uri="{FF2B5EF4-FFF2-40B4-BE49-F238E27FC236}">
                <a16:creationId xmlns:a16="http://schemas.microsoft.com/office/drawing/2014/main" id="{C1E9D9CA-9919-4DC5-917D-50A05EB4D1A9}"/>
              </a:ext>
            </a:extLst>
          </p:cNvPr>
          <p:cNvSpPr txBox="1"/>
          <p:nvPr/>
        </p:nvSpPr>
        <p:spPr>
          <a:xfrm>
            <a:off x="642858" y="5954209"/>
            <a:ext cx="3084722" cy="646331"/>
          </a:xfrm>
          <a:prstGeom prst="rect">
            <a:avLst/>
          </a:prstGeom>
          <a:noFill/>
        </p:spPr>
        <p:txBody>
          <a:bodyPr wrap="square" rtlCol="0">
            <a:spAutoFit/>
          </a:bodyPr>
          <a:lstStyle/>
          <a:p>
            <a:r>
              <a:rPr lang="en-IN" b="1" dirty="0"/>
              <a:t>APDS 9960 Gesture &amp; </a:t>
            </a:r>
            <a:r>
              <a:rPr lang="en-IN" b="1" dirty="0" err="1"/>
              <a:t>Color</a:t>
            </a:r>
            <a:r>
              <a:rPr lang="en-IN" b="1" dirty="0"/>
              <a:t> sensor</a:t>
            </a:r>
          </a:p>
        </p:txBody>
      </p:sp>
      <p:pic>
        <p:nvPicPr>
          <p:cNvPr id="20" name="Picture 19">
            <a:extLst>
              <a:ext uri="{FF2B5EF4-FFF2-40B4-BE49-F238E27FC236}">
                <a16:creationId xmlns:a16="http://schemas.microsoft.com/office/drawing/2014/main" id="{54775699-318C-4B41-97D2-C719EEB763D9}"/>
              </a:ext>
            </a:extLst>
          </p:cNvPr>
          <p:cNvPicPr>
            <a:picLocks noChangeAspect="1"/>
          </p:cNvPicPr>
          <p:nvPr/>
        </p:nvPicPr>
        <p:blipFill>
          <a:blip r:embed="rId6"/>
          <a:stretch>
            <a:fillRect/>
          </a:stretch>
        </p:blipFill>
        <p:spPr>
          <a:xfrm>
            <a:off x="4161618" y="4736595"/>
            <a:ext cx="807676" cy="807676"/>
          </a:xfrm>
          <a:prstGeom prst="rect">
            <a:avLst/>
          </a:prstGeom>
        </p:spPr>
      </p:pic>
      <p:sp>
        <p:nvSpPr>
          <p:cNvPr id="21" name="TextBox 20">
            <a:extLst>
              <a:ext uri="{FF2B5EF4-FFF2-40B4-BE49-F238E27FC236}">
                <a16:creationId xmlns:a16="http://schemas.microsoft.com/office/drawing/2014/main" id="{DBE4E122-D033-444B-A3E3-13A4C1EB7DA8}"/>
              </a:ext>
            </a:extLst>
          </p:cNvPr>
          <p:cNvSpPr txBox="1"/>
          <p:nvPr/>
        </p:nvSpPr>
        <p:spPr>
          <a:xfrm>
            <a:off x="3968643" y="5919231"/>
            <a:ext cx="2483427" cy="369332"/>
          </a:xfrm>
          <a:prstGeom prst="rect">
            <a:avLst/>
          </a:prstGeom>
          <a:noFill/>
        </p:spPr>
        <p:txBody>
          <a:bodyPr wrap="square" rtlCol="0">
            <a:spAutoFit/>
          </a:bodyPr>
          <a:lstStyle/>
          <a:p>
            <a:r>
              <a:rPr lang="en-IN" b="1" dirty="0"/>
              <a:t>Magnetic switch</a:t>
            </a:r>
          </a:p>
        </p:txBody>
      </p:sp>
      <p:sp>
        <p:nvSpPr>
          <p:cNvPr id="23" name="TextBox 22">
            <a:extLst>
              <a:ext uri="{FF2B5EF4-FFF2-40B4-BE49-F238E27FC236}">
                <a16:creationId xmlns:a16="http://schemas.microsoft.com/office/drawing/2014/main" id="{7306FBCA-C6C1-40BC-8F0E-4651477EDE1E}"/>
              </a:ext>
            </a:extLst>
          </p:cNvPr>
          <p:cNvSpPr txBox="1"/>
          <p:nvPr/>
        </p:nvSpPr>
        <p:spPr>
          <a:xfrm>
            <a:off x="6459055" y="5888244"/>
            <a:ext cx="2483427" cy="646331"/>
          </a:xfrm>
          <a:prstGeom prst="rect">
            <a:avLst/>
          </a:prstGeom>
          <a:noFill/>
        </p:spPr>
        <p:txBody>
          <a:bodyPr wrap="square" rtlCol="0">
            <a:spAutoFit/>
          </a:bodyPr>
          <a:lstStyle/>
          <a:p>
            <a:r>
              <a:rPr lang="en-IN" b="1" dirty="0"/>
              <a:t>INMP441 MEMS microphone</a:t>
            </a:r>
          </a:p>
        </p:txBody>
      </p:sp>
      <p:pic>
        <p:nvPicPr>
          <p:cNvPr id="24" name="Picture 23">
            <a:extLst>
              <a:ext uri="{FF2B5EF4-FFF2-40B4-BE49-F238E27FC236}">
                <a16:creationId xmlns:a16="http://schemas.microsoft.com/office/drawing/2014/main" id="{89B0A162-8DC9-4252-9291-94AE9471F46D}"/>
              </a:ext>
            </a:extLst>
          </p:cNvPr>
          <p:cNvPicPr>
            <a:picLocks noChangeAspect="1"/>
          </p:cNvPicPr>
          <p:nvPr/>
        </p:nvPicPr>
        <p:blipFill>
          <a:blip r:embed="rId7"/>
          <a:stretch>
            <a:fillRect/>
          </a:stretch>
        </p:blipFill>
        <p:spPr>
          <a:xfrm>
            <a:off x="8881349" y="187312"/>
            <a:ext cx="966361" cy="922859"/>
          </a:xfrm>
          <a:prstGeom prst="rect">
            <a:avLst/>
          </a:prstGeom>
        </p:spPr>
      </p:pic>
      <p:sp>
        <p:nvSpPr>
          <p:cNvPr id="25" name="TextBox 24">
            <a:extLst>
              <a:ext uri="{FF2B5EF4-FFF2-40B4-BE49-F238E27FC236}">
                <a16:creationId xmlns:a16="http://schemas.microsoft.com/office/drawing/2014/main" id="{A7322145-1817-428F-9F84-2D478A3C2E04}"/>
              </a:ext>
            </a:extLst>
          </p:cNvPr>
          <p:cNvSpPr txBox="1"/>
          <p:nvPr/>
        </p:nvSpPr>
        <p:spPr>
          <a:xfrm>
            <a:off x="8695763" y="1222450"/>
            <a:ext cx="2483427" cy="369332"/>
          </a:xfrm>
          <a:prstGeom prst="rect">
            <a:avLst/>
          </a:prstGeom>
          <a:noFill/>
        </p:spPr>
        <p:txBody>
          <a:bodyPr wrap="square" rtlCol="0">
            <a:spAutoFit/>
          </a:bodyPr>
          <a:lstStyle/>
          <a:p>
            <a:r>
              <a:rPr lang="en-IN" b="1" dirty="0"/>
              <a:t>OLED graphic display</a:t>
            </a:r>
          </a:p>
        </p:txBody>
      </p:sp>
      <p:pic>
        <p:nvPicPr>
          <p:cNvPr id="1026" name="Picture 2" descr="Solnoi Electronics RGB Gesture Sensor APDS-9960 I2C Interface 3.3V  Detection Proximity Sensing Color UV Filter Electronic Components  Electronic Hobby Kit Price in India - Buy Solnoi Electronics RGB Gesture  Sensor APDS-9960 I2C">
            <a:extLst>
              <a:ext uri="{FF2B5EF4-FFF2-40B4-BE49-F238E27FC236}">
                <a16:creationId xmlns:a16="http://schemas.microsoft.com/office/drawing/2014/main" id="{88C964D9-FFD5-4865-8396-38A7816095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442" y="4175902"/>
            <a:ext cx="1695548" cy="17459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Comparison">
            <a:extLst>
              <a:ext uri="{FF2B5EF4-FFF2-40B4-BE49-F238E27FC236}">
                <a16:creationId xmlns:a16="http://schemas.microsoft.com/office/drawing/2014/main" id="{868C77B9-0C46-4C72-98AB-BC3170E229B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0672" y="4604543"/>
            <a:ext cx="1193973" cy="1193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re Technologies HC-SR501 Adjust Ir Pyroelectric Infrared PIR Motion Sensor  Modules : Amazon.in: Industrial &amp; Scientific">
            <a:extLst>
              <a:ext uri="{FF2B5EF4-FFF2-40B4-BE49-F238E27FC236}">
                <a16:creationId xmlns:a16="http://schemas.microsoft.com/office/drawing/2014/main" id="{FE745624-B706-43D1-AA54-3FA41CCF97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4976" y="4494033"/>
            <a:ext cx="1292799" cy="129279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622096D-6C31-4D5C-9CEF-4784C8A6600D}"/>
              </a:ext>
            </a:extLst>
          </p:cNvPr>
          <p:cNvSpPr txBox="1"/>
          <p:nvPr/>
        </p:nvSpPr>
        <p:spPr>
          <a:xfrm>
            <a:off x="9072005" y="5912887"/>
            <a:ext cx="2483427" cy="369332"/>
          </a:xfrm>
          <a:prstGeom prst="rect">
            <a:avLst/>
          </a:prstGeom>
          <a:noFill/>
        </p:spPr>
        <p:txBody>
          <a:bodyPr wrap="square" rtlCol="0">
            <a:spAutoFit/>
          </a:bodyPr>
          <a:lstStyle/>
          <a:p>
            <a:r>
              <a:rPr lang="en-IN" b="1" dirty="0"/>
              <a:t>PIR sensor</a:t>
            </a:r>
          </a:p>
        </p:txBody>
      </p:sp>
      <p:pic>
        <p:nvPicPr>
          <p:cNvPr id="1032" name="Picture 8" descr="MAX30100 Pluse Oximeter Heart Rate-Sensor at Rs 135/piece | Medical  Sensors, Medical Testing Apparatus, Clinical Diagnostic &amp; Monitoring  Devices Parts &amp; Accessories, Medical Equipment Accessories, Medical  Components - Jenshri India Pvt. Ltd.,">
            <a:extLst>
              <a:ext uri="{FF2B5EF4-FFF2-40B4-BE49-F238E27FC236}">
                <a16:creationId xmlns:a16="http://schemas.microsoft.com/office/drawing/2014/main" id="{70B7A144-635F-4421-8B3F-9C3F4BE96C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08554" y="129335"/>
            <a:ext cx="1141906" cy="11419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CEE5BC-4979-42AC-B232-72FD97F00603}"/>
              </a:ext>
            </a:extLst>
          </p:cNvPr>
          <p:cNvSpPr txBox="1"/>
          <p:nvPr/>
        </p:nvSpPr>
        <p:spPr>
          <a:xfrm>
            <a:off x="5973087" y="1340278"/>
            <a:ext cx="1810464" cy="646331"/>
          </a:xfrm>
          <a:prstGeom prst="rect">
            <a:avLst/>
          </a:prstGeom>
          <a:noFill/>
        </p:spPr>
        <p:txBody>
          <a:bodyPr wrap="square" rtlCol="0">
            <a:spAutoFit/>
          </a:bodyPr>
          <a:lstStyle/>
          <a:p>
            <a:r>
              <a:rPr lang="en-IN" b="1" dirty="0"/>
              <a:t>Heart rate &amp; Pulse Oximeter </a:t>
            </a:r>
          </a:p>
        </p:txBody>
      </p:sp>
      <p:sp>
        <p:nvSpPr>
          <p:cNvPr id="3" name="TextBox 2">
            <a:extLst>
              <a:ext uri="{FF2B5EF4-FFF2-40B4-BE49-F238E27FC236}">
                <a16:creationId xmlns:a16="http://schemas.microsoft.com/office/drawing/2014/main" id="{6C7E0AE6-D5EA-435A-9554-A2ACA2DEBEF8}"/>
              </a:ext>
            </a:extLst>
          </p:cNvPr>
          <p:cNvSpPr txBox="1"/>
          <p:nvPr/>
        </p:nvSpPr>
        <p:spPr>
          <a:xfrm>
            <a:off x="850754" y="759960"/>
            <a:ext cx="4022329" cy="769441"/>
          </a:xfrm>
          <a:prstGeom prst="rect">
            <a:avLst/>
          </a:prstGeom>
          <a:noFill/>
        </p:spPr>
        <p:txBody>
          <a:bodyPr wrap="square" rtlCol="0">
            <a:spAutoFit/>
          </a:bodyPr>
          <a:lstStyle/>
          <a:p>
            <a:r>
              <a:rPr lang="en-IN" sz="4400" dirty="0"/>
              <a:t>Sensor Pack</a:t>
            </a:r>
          </a:p>
        </p:txBody>
      </p:sp>
    </p:spTree>
    <p:extLst>
      <p:ext uri="{BB962C8B-B14F-4D97-AF65-F5344CB8AC3E}">
        <p14:creationId xmlns:p14="http://schemas.microsoft.com/office/powerpoint/2010/main" val="325471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A2A0-0AF3-31A4-BDAB-A9F983BED218}"/>
              </a:ext>
            </a:extLst>
          </p:cNvPr>
          <p:cNvSpPr>
            <a:spLocks noGrp="1"/>
          </p:cNvSpPr>
          <p:nvPr>
            <p:ph type="title"/>
          </p:nvPr>
        </p:nvSpPr>
        <p:spPr/>
        <p:txBody>
          <a:bodyPr/>
          <a:lstStyle/>
          <a:p>
            <a:r>
              <a:rPr lang="en-IN" dirty="0"/>
              <a:t>GISMO-VI Sensor Locations</a:t>
            </a:r>
          </a:p>
        </p:txBody>
      </p:sp>
      <p:pic>
        <p:nvPicPr>
          <p:cNvPr id="6" name="Content Placeholder 5">
            <a:extLst>
              <a:ext uri="{FF2B5EF4-FFF2-40B4-BE49-F238E27FC236}">
                <a16:creationId xmlns:a16="http://schemas.microsoft.com/office/drawing/2014/main" id="{C083A7FD-5641-5CC6-C191-A06CE2679D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316" y="1690688"/>
            <a:ext cx="6945768" cy="4351338"/>
          </a:xfrm>
        </p:spPr>
      </p:pic>
      <p:sp>
        <p:nvSpPr>
          <p:cNvPr id="4" name="Footer Placeholder 3">
            <a:extLst>
              <a:ext uri="{FF2B5EF4-FFF2-40B4-BE49-F238E27FC236}">
                <a16:creationId xmlns:a16="http://schemas.microsoft.com/office/drawing/2014/main" id="{62DCD899-7D27-BCAE-FFCD-393B736EBD1D}"/>
              </a:ext>
            </a:extLst>
          </p:cNvPr>
          <p:cNvSpPr>
            <a:spLocks noGrp="1"/>
          </p:cNvSpPr>
          <p:nvPr>
            <p:ph type="ftr" sz="quarter" idx="11"/>
          </p:nvPr>
        </p:nvSpPr>
        <p:spPr/>
        <p:txBody>
          <a:bodyPr/>
          <a:lstStyle/>
          <a:p>
            <a:r>
              <a:rPr lang="en-US"/>
              <a:t>IOT Lab, ECE Department</a:t>
            </a:r>
          </a:p>
        </p:txBody>
      </p:sp>
      <p:sp>
        <p:nvSpPr>
          <p:cNvPr id="7" name="TextBox 6">
            <a:extLst>
              <a:ext uri="{FF2B5EF4-FFF2-40B4-BE49-F238E27FC236}">
                <a16:creationId xmlns:a16="http://schemas.microsoft.com/office/drawing/2014/main" id="{FCCC1C70-5C4A-1E32-3151-9BEDC9B60EBD}"/>
              </a:ext>
            </a:extLst>
          </p:cNvPr>
          <p:cNvSpPr txBox="1"/>
          <p:nvPr/>
        </p:nvSpPr>
        <p:spPr>
          <a:xfrm>
            <a:off x="8661400" y="948267"/>
            <a:ext cx="2971799" cy="1477328"/>
          </a:xfrm>
          <a:prstGeom prst="rect">
            <a:avLst/>
          </a:prstGeom>
          <a:noFill/>
        </p:spPr>
        <p:txBody>
          <a:bodyPr wrap="square" rtlCol="0">
            <a:spAutoFit/>
          </a:bodyPr>
          <a:lstStyle/>
          <a:p>
            <a:r>
              <a:rPr lang="en-IN" dirty="0"/>
              <a:t>Design Approach:</a:t>
            </a:r>
          </a:p>
          <a:p>
            <a:pPr marL="285750" indent="-285750">
              <a:buFont typeface="Arial" panose="020B0604020202020204" pitchFamily="34" charset="0"/>
              <a:buChar char="•"/>
            </a:pPr>
            <a:r>
              <a:rPr lang="en-IN" dirty="0"/>
              <a:t>Fixed locations for sensors</a:t>
            </a:r>
          </a:p>
          <a:p>
            <a:pPr marL="285750" indent="-285750">
              <a:buFont typeface="Arial" panose="020B0604020202020204" pitchFamily="34" charset="0"/>
              <a:buChar char="•"/>
            </a:pPr>
            <a:r>
              <a:rPr lang="en-IN" dirty="0"/>
              <a:t>Dedicated connectors</a:t>
            </a:r>
          </a:p>
          <a:p>
            <a:pPr marL="285750" indent="-285750">
              <a:buFont typeface="Arial" panose="020B0604020202020204" pitchFamily="34" charset="0"/>
              <a:buChar char="•"/>
            </a:pPr>
            <a:r>
              <a:rPr lang="en-IN" dirty="0"/>
              <a:t>No interchanging of sensor locations</a:t>
            </a:r>
          </a:p>
        </p:txBody>
      </p:sp>
      <p:sp>
        <p:nvSpPr>
          <p:cNvPr id="8" name="TextBox 7">
            <a:extLst>
              <a:ext uri="{FF2B5EF4-FFF2-40B4-BE49-F238E27FC236}">
                <a16:creationId xmlns:a16="http://schemas.microsoft.com/office/drawing/2014/main" id="{0BE44562-344C-B849-C630-A86C5F53CA10}"/>
              </a:ext>
            </a:extLst>
          </p:cNvPr>
          <p:cNvSpPr txBox="1"/>
          <p:nvPr/>
        </p:nvSpPr>
        <p:spPr>
          <a:xfrm>
            <a:off x="8661399" y="2546191"/>
            <a:ext cx="2971799" cy="2585323"/>
          </a:xfrm>
          <a:prstGeom prst="rect">
            <a:avLst/>
          </a:prstGeom>
          <a:noFill/>
        </p:spPr>
        <p:txBody>
          <a:bodyPr wrap="square" rtlCol="0">
            <a:spAutoFit/>
          </a:bodyPr>
          <a:lstStyle/>
          <a:p>
            <a:r>
              <a:rPr lang="en-IN" dirty="0"/>
              <a:t>Advantage:</a:t>
            </a:r>
          </a:p>
          <a:p>
            <a:pPr marL="285750" indent="-285750">
              <a:buFont typeface="Arial" panose="020B0604020202020204" pitchFamily="34" charset="0"/>
              <a:buChar char="•"/>
            </a:pPr>
            <a:r>
              <a:rPr lang="en-IN" dirty="0"/>
              <a:t>Sensor modules can be used off-the-shelf</a:t>
            </a:r>
          </a:p>
          <a:p>
            <a:pPr marL="285750" indent="-285750">
              <a:buFont typeface="Arial" panose="020B0604020202020204" pitchFamily="34" charset="0"/>
              <a:buChar char="•"/>
            </a:pPr>
            <a:endParaRPr lang="en-IN" dirty="0"/>
          </a:p>
          <a:p>
            <a:r>
              <a:rPr lang="en-IN" dirty="0"/>
              <a:t>Disadvantage</a:t>
            </a:r>
          </a:p>
          <a:p>
            <a:pPr marL="285750" indent="-285750">
              <a:buFont typeface="Arial" panose="020B0604020202020204" pitchFamily="34" charset="0"/>
              <a:buChar char="•"/>
            </a:pPr>
            <a:r>
              <a:rPr lang="en-IN" dirty="0"/>
              <a:t>Cables can be connected reverse</a:t>
            </a:r>
          </a:p>
          <a:p>
            <a:pPr marL="285750" indent="-285750">
              <a:buFont typeface="Arial" panose="020B0604020202020204" pitchFamily="34" charset="0"/>
              <a:buChar char="•"/>
            </a:pPr>
            <a:r>
              <a:rPr lang="en-IN" dirty="0"/>
              <a:t>Only specified sensors can be used</a:t>
            </a:r>
          </a:p>
        </p:txBody>
      </p:sp>
    </p:spTree>
    <p:extLst>
      <p:ext uri="{BB962C8B-B14F-4D97-AF65-F5344CB8AC3E}">
        <p14:creationId xmlns:p14="http://schemas.microsoft.com/office/powerpoint/2010/main" val="240604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1B6864-D7FC-FBAC-9566-E5C7DF8C61C8}"/>
              </a:ext>
            </a:extLst>
          </p:cNvPr>
          <p:cNvSpPr>
            <a:spLocks noGrp="1"/>
          </p:cNvSpPr>
          <p:nvPr>
            <p:ph type="ftr" sz="quarter" idx="11"/>
          </p:nvPr>
        </p:nvSpPr>
        <p:spPr/>
        <p:txBody>
          <a:bodyPr/>
          <a:lstStyle/>
          <a:p>
            <a:r>
              <a:rPr lang="en-US"/>
              <a:t>IOT Lab, ECE Department</a:t>
            </a:r>
          </a:p>
        </p:txBody>
      </p:sp>
      <p:pic>
        <p:nvPicPr>
          <p:cNvPr id="5" name="Picture 2">
            <a:extLst>
              <a:ext uri="{FF2B5EF4-FFF2-40B4-BE49-F238E27FC236}">
                <a16:creationId xmlns:a16="http://schemas.microsoft.com/office/drawing/2014/main" id="{CD2E8E62-358A-49FE-5F44-2EE43956C7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930" y="223556"/>
            <a:ext cx="4690183" cy="6634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CF7266E-1132-F9CD-4450-2C5E43FFBB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997" y="356658"/>
            <a:ext cx="4690183" cy="66344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aution sign">
            <a:extLst>
              <a:ext uri="{FF2B5EF4-FFF2-40B4-BE49-F238E27FC236}">
                <a16:creationId xmlns:a16="http://schemas.microsoft.com/office/drawing/2014/main" id="{357D8FE7-2637-A9BD-BE52-AADFF449F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640" y="418486"/>
            <a:ext cx="774143" cy="5781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622503-22B6-02F6-335A-C16D6C233876}"/>
              </a:ext>
            </a:extLst>
          </p:cNvPr>
          <p:cNvSpPr txBox="1"/>
          <p:nvPr/>
        </p:nvSpPr>
        <p:spPr>
          <a:xfrm>
            <a:off x="3382783" y="627311"/>
            <a:ext cx="5781367" cy="369332"/>
          </a:xfrm>
          <a:prstGeom prst="rect">
            <a:avLst/>
          </a:prstGeom>
          <a:noFill/>
        </p:spPr>
        <p:txBody>
          <a:bodyPr wrap="square" rtlCol="0">
            <a:spAutoFit/>
          </a:bodyPr>
          <a:lstStyle/>
          <a:p>
            <a:r>
              <a:rPr lang="en-IN" b="1" dirty="0"/>
              <a:t>Do not disconnect the sensor from the cable</a:t>
            </a:r>
          </a:p>
        </p:txBody>
      </p:sp>
    </p:spTree>
    <p:extLst>
      <p:ext uri="{BB962C8B-B14F-4D97-AF65-F5344CB8AC3E}">
        <p14:creationId xmlns:p14="http://schemas.microsoft.com/office/powerpoint/2010/main" val="9471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5A0B-7E66-7721-838A-FB03ABA9A56A}"/>
              </a:ext>
            </a:extLst>
          </p:cNvPr>
          <p:cNvSpPr>
            <a:spLocks noGrp="1"/>
          </p:cNvSpPr>
          <p:nvPr>
            <p:ph type="title"/>
          </p:nvPr>
        </p:nvSpPr>
        <p:spPr/>
        <p:txBody>
          <a:bodyPr/>
          <a:lstStyle/>
          <a:p>
            <a:r>
              <a:rPr lang="en-IN" dirty="0"/>
              <a:t>GISMO-VII</a:t>
            </a:r>
          </a:p>
        </p:txBody>
      </p:sp>
      <p:sp>
        <p:nvSpPr>
          <p:cNvPr id="4" name="Footer Placeholder 3">
            <a:extLst>
              <a:ext uri="{FF2B5EF4-FFF2-40B4-BE49-F238E27FC236}">
                <a16:creationId xmlns:a16="http://schemas.microsoft.com/office/drawing/2014/main" id="{7918A208-DCAF-DAF9-A347-D71FA0FF7F4C}"/>
              </a:ext>
            </a:extLst>
          </p:cNvPr>
          <p:cNvSpPr>
            <a:spLocks noGrp="1"/>
          </p:cNvSpPr>
          <p:nvPr>
            <p:ph type="ftr" sz="quarter" idx="11"/>
          </p:nvPr>
        </p:nvSpPr>
        <p:spPr/>
        <p:txBody>
          <a:bodyPr/>
          <a:lstStyle/>
          <a:p>
            <a:r>
              <a:rPr lang="en-US"/>
              <a:t>IOT Lab, ECE Department</a:t>
            </a:r>
          </a:p>
        </p:txBody>
      </p:sp>
      <p:grpSp>
        <p:nvGrpSpPr>
          <p:cNvPr id="36" name="Group 35">
            <a:extLst>
              <a:ext uri="{FF2B5EF4-FFF2-40B4-BE49-F238E27FC236}">
                <a16:creationId xmlns:a16="http://schemas.microsoft.com/office/drawing/2014/main" id="{31AA1AA3-F34E-138D-6D77-66D097434F17}"/>
              </a:ext>
            </a:extLst>
          </p:cNvPr>
          <p:cNvGrpSpPr/>
          <p:nvPr/>
        </p:nvGrpSpPr>
        <p:grpSpPr>
          <a:xfrm>
            <a:off x="812800" y="1278391"/>
            <a:ext cx="8465576" cy="4857458"/>
            <a:chOff x="1863212" y="2040391"/>
            <a:chExt cx="8465576" cy="4857458"/>
          </a:xfrm>
        </p:grpSpPr>
        <p:sp>
          <p:nvSpPr>
            <p:cNvPr id="37" name="Rectangle 36">
              <a:extLst>
                <a:ext uri="{FF2B5EF4-FFF2-40B4-BE49-F238E27FC236}">
                  <a16:creationId xmlns:a16="http://schemas.microsoft.com/office/drawing/2014/main" id="{CB9CBC80-6936-4B73-55AA-E1AE5EFA59DF}"/>
                </a:ext>
              </a:extLst>
            </p:cNvPr>
            <p:cNvSpPr/>
            <p:nvPr/>
          </p:nvSpPr>
          <p:spPr>
            <a:xfrm>
              <a:off x="1863212" y="2202426"/>
              <a:ext cx="2418736" cy="3824748"/>
            </a:xfrm>
            <a:prstGeom prst="rect">
              <a:avLst/>
            </a:prstGeom>
            <a:solidFill>
              <a:srgbClr val="D34817"/>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sp>
          <p:nvSpPr>
            <p:cNvPr id="38" name="Rectangle 37">
              <a:extLst>
                <a:ext uri="{FF2B5EF4-FFF2-40B4-BE49-F238E27FC236}">
                  <a16:creationId xmlns:a16="http://schemas.microsoft.com/office/drawing/2014/main" id="{12640B7F-D77D-7247-5E1C-3DC8BA9ED825}"/>
                </a:ext>
              </a:extLst>
            </p:cNvPr>
            <p:cNvSpPr/>
            <p:nvPr/>
          </p:nvSpPr>
          <p:spPr>
            <a:xfrm>
              <a:off x="2261310" y="3611314"/>
              <a:ext cx="1553497" cy="2408904"/>
            </a:xfrm>
            <a:prstGeom prst="rect">
              <a:avLst/>
            </a:prstGeom>
            <a:solidFill>
              <a:sysClr val="windowText" lastClr="000000"/>
            </a:solidFill>
            <a:ln w="127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Rockwell" panose="02060603020205020403"/>
                  <a:ea typeface="+mn-ea"/>
                  <a:cs typeface="+mn-cs"/>
                </a:rPr>
                <a:t>ESP32</a:t>
              </a:r>
            </a:p>
          </p:txBody>
        </p:sp>
        <p:sp>
          <p:nvSpPr>
            <p:cNvPr id="39" name="Rectangle 38">
              <a:extLst>
                <a:ext uri="{FF2B5EF4-FFF2-40B4-BE49-F238E27FC236}">
                  <a16:creationId xmlns:a16="http://schemas.microsoft.com/office/drawing/2014/main" id="{7C05EAE9-4DF1-DAD6-5560-A705AB09AFB3}"/>
                </a:ext>
              </a:extLst>
            </p:cNvPr>
            <p:cNvSpPr/>
            <p:nvPr/>
          </p:nvSpPr>
          <p:spPr>
            <a:xfrm>
              <a:off x="2733368" y="5791200"/>
              <a:ext cx="678426" cy="344424"/>
            </a:xfrm>
            <a:prstGeom prst="rect">
              <a:avLst/>
            </a:prstGeom>
            <a:solidFill>
              <a:srgbClr val="D34817"/>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sp>
          <p:nvSpPr>
            <p:cNvPr id="40" name="Rectangle 39">
              <a:extLst>
                <a:ext uri="{FF2B5EF4-FFF2-40B4-BE49-F238E27FC236}">
                  <a16:creationId xmlns:a16="http://schemas.microsoft.com/office/drawing/2014/main" id="{8A129389-89C6-F78E-5C6F-E9E880D8B08A}"/>
                </a:ext>
              </a:extLst>
            </p:cNvPr>
            <p:cNvSpPr/>
            <p:nvPr/>
          </p:nvSpPr>
          <p:spPr>
            <a:xfrm>
              <a:off x="2064775" y="247772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pic>
          <p:nvPicPr>
            <p:cNvPr id="41" name="Picture 40">
              <a:extLst>
                <a:ext uri="{FF2B5EF4-FFF2-40B4-BE49-F238E27FC236}">
                  <a16:creationId xmlns:a16="http://schemas.microsoft.com/office/drawing/2014/main" id="{770630FE-399B-5982-8ABD-7B299749993B}"/>
                </a:ext>
              </a:extLst>
            </p:cNvPr>
            <p:cNvPicPr>
              <a:picLocks noChangeAspect="1"/>
            </p:cNvPicPr>
            <p:nvPr/>
          </p:nvPicPr>
          <p:blipFill>
            <a:blip r:embed="rId2"/>
            <a:stretch>
              <a:fillRect/>
            </a:stretch>
          </p:blipFill>
          <p:spPr>
            <a:xfrm>
              <a:off x="2792140" y="2477729"/>
              <a:ext cx="560881" cy="292633"/>
            </a:xfrm>
            <a:prstGeom prst="rect">
              <a:avLst/>
            </a:prstGeom>
          </p:spPr>
        </p:pic>
        <p:sp>
          <p:nvSpPr>
            <p:cNvPr id="42" name="Rectangle 41">
              <a:extLst>
                <a:ext uri="{FF2B5EF4-FFF2-40B4-BE49-F238E27FC236}">
                  <a16:creationId xmlns:a16="http://schemas.microsoft.com/office/drawing/2014/main" id="{FF35F40E-2C54-9A03-F646-096412734E8D}"/>
                </a:ext>
              </a:extLst>
            </p:cNvPr>
            <p:cNvSpPr/>
            <p:nvPr/>
          </p:nvSpPr>
          <p:spPr>
            <a:xfrm>
              <a:off x="3539504" y="249505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grpSp>
          <p:nvGrpSpPr>
            <p:cNvPr id="43" name="Group 42">
              <a:extLst>
                <a:ext uri="{FF2B5EF4-FFF2-40B4-BE49-F238E27FC236}">
                  <a16:creationId xmlns:a16="http://schemas.microsoft.com/office/drawing/2014/main" id="{918A8020-B8FD-2E7B-4604-7609668141E3}"/>
                </a:ext>
              </a:extLst>
            </p:cNvPr>
            <p:cNvGrpSpPr/>
            <p:nvPr/>
          </p:nvGrpSpPr>
          <p:grpSpPr>
            <a:xfrm>
              <a:off x="2064775" y="2847938"/>
              <a:ext cx="2025335" cy="292633"/>
              <a:chOff x="2064775" y="2477729"/>
              <a:chExt cx="2025335" cy="292633"/>
            </a:xfrm>
          </p:grpSpPr>
          <p:sp>
            <p:nvSpPr>
              <p:cNvPr id="58" name="Rectangle 57">
                <a:extLst>
                  <a:ext uri="{FF2B5EF4-FFF2-40B4-BE49-F238E27FC236}">
                    <a16:creationId xmlns:a16="http://schemas.microsoft.com/office/drawing/2014/main" id="{3A1A4AF7-1B55-B251-6E0D-222D5358BD7C}"/>
                  </a:ext>
                </a:extLst>
              </p:cNvPr>
              <p:cNvSpPr/>
              <p:nvPr/>
            </p:nvSpPr>
            <p:spPr>
              <a:xfrm>
                <a:off x="2064775" y="247772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pic>
            <p:nvPicPr>
              <p:cNvPr id="59" name="Picture 58">
                <a:extLst>
                  <a:ext uri="{FF2B5EF4-FFF2-40B4-BE49-F238E27FC236}">
                    <a16:creationId xmlns:a16="http://schemas.microsoft.com/office/drawing/2014/main" id="{10686548-8C51-E824-7C5F-E3AA2BD13596}"/>
                  </a:ext>
                </a:extLst>
              </p:cNvPr>
              <p:cNvPicPr>
                <a:picLocks noChangeAspect="1"/>
              </p:cNvPicPr>
              <p:nvPr/>
            </p:nvPicPr>
            <p:blipFill>
              <a:blip r:embed="rId2"/>
              <a:stretch>
                <a:fillRect/>
              </a:stretch>
            </p:blipFill>
            <p:spPr>
              <a:xfrm>
                <a:off x="2792140" y="2477729"/>
                <a:ext cx="560881" cy="292633"/>
              </a:xfrm>
              <a:prstGeom prst="rect">
                <a:avLst/>
              </a:prstGeom>
            </p:spPr>
          </p:pic>
          <p:sp>
            <p:nvSpPr>
              <p:cNvPr id="60" name="Rectangle 59">
                <a:extLst>
                  <a:ext uri="{FF2B5EF4-FFF2-40B4-BE49-F238E27FC236}">
                    <a16:creationId xmlns:a16="http://schemas.microsoft.com/office/drawing/2014/main" id="{A25A3B0B-064E-0D4E-F287-FB16AA84BAA4}"/>
                  </a:ext>
                </a:extLst>
              </p:cNvPr>
              <p:cNvSpPr/>
              <p:nvPr/>
            </p:nvSpPr>
            <p:spPr>
              <a:xfrm>
                <a:off x="3539504" y="249505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grpSp>
        <p:grpSp>
          <p:nvGrpSpPr>
            <p:cNvPr id="44" name="Group 43">
              <a:extLst>
                <a:ext uri="{FF2B5EF4-FFF2-40B4-BE49-F238E27FC236}">
                  <a16:creationId xmlns:a16="http://schemas.microsoft.com/office/drawing/2014/main" id="{A3B5508E-90FF-8B8E-D3BB-279220976D72}"/>
                </a:ext>
              </a:extLst>
            </p:cNvPr>
            <p:cNvGrpSpPr/>
            <p:nvPr/>
          </p:nvGrpSpPr>
          <p:grpSpPr>
            <a:xfrm>
              <a:off x="2064775" y="3241769"/>
              <a:ext cx="2025335" cy="292633"/>
              <a:chOff x="2064775" y="2477729"/>
              <a:chExt cx="2025335" cy="292633"/>
            </a:xfrm>
          </p:grpSpPr>
          <p:sp>
            <p:nvSpPr>
              <p:cNvPr id="55" name="Rectangle 54">
                <a:extLst>
                  <a:ext uri="{FF2B5EF4-FFF2-40B4-BE49-F238E27FC236}">
                    <a16:creationId xmlns:a16="http://schemas.microsoft.com/office/drawing/2014/main" id="{74308F9E-B605-0145-B5EC-9CDF22CEB341}"/>
                  </a:ext>
                </a:extLst>
              </p:cNvPr>
              <p:cNvSpPr/>
              <p:nvPr/>
            </p:nvSpPr>
            <p:spPr>
              <a:xfrm>
                <a:off x="2064775" y="247772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pic>
            <p:nvPicPr>
              <p:cNvPr id="56" name="Picture 55">
                <a:extLst>
                  <a:ext uri="{FF2B5EF4-FFF2-40B4-BE49-F238E27FC236}">
                    <a16:creationId xmlns:a16="http://schemas.microsoft.com/office/drawing/2014/main" id="{7AAD55EE-C7A2-407F-D694-394392006272}"/>
                  </a:ext>
                </a:extLst>
              </p:cNvPr>
              <p:cNvPicPr>
                <a:picLocks noChangeAspect="1"/>
              </p:cNvPicPr>
              <p:nvPr/>
            </p:nvPicPr>
            <p:blipFill>
              <a:blip r:embed="rId2"/>
              <a:stretch>
                <a:fillRect/>
              </a:stretch>
            </p:blipFill>
            <p:spPr>
              <a:xfrm>
                <a:off x="2792140" y="2477729"/>
                <a:ext cx="560881" cy="292633"/>
              </a:xfrm>
              <a:prstGeom prst="rect">
                <a:avLst/>
              </a:prstGeom>
            </p:spPr>
          </p:pic>
          <p:sp>
            <p:nvSpPr>
              <p:cNvPr id="57" name="Rectangle 56">
                <a:extLst>
                  <a:ext uri="{FF2B5EF4-FFF2-40B4-BE49-F238E27FC236}">
                    <a16:creationId xmlns:a16="http://schemas.microsoft.com/office/drawing/2014/main" id="{7D584DB9-934A-1787-BA86-2FEF5E6F4363}"/>
                  </a:ext>
                </a:extLst>
              </p:cNvPr>
              <p:cNvSpPr/>
              <p:nvPr/>
            </p:nvSpPr>
            <p:spPr>
              <a:xfrm>
                <a:off x="3539504" y="2495059"/>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grpSp>
        <p:sp>
          <p:nvSpPr>
            <p:cNvPr id="45" name="Rectangle 44">
              <a:extLst>
                <a:ext uri="{FF2B5EF4-FFF2-40B4-BE49-F238E27FC236}">
                  <a16:creationId xmlns:a16="http://schemas.microsoft.com/office/drawing/2014/main" id="{7E5CEC14-D102-8840-C084-6B6B72AD3FC5}"/>
                </a:ext>
              </a:extLst>
            </p:cNvPr>
            <p:cNvSpPr/>
            <p:nvPr/>
          </p:nvSpPr>
          <p:spPr>
            <a:xfrm rot="5400000">
              <a:off x="3736258" y="4643135"/>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sp>
          <p:nvSpPr>
            <p:cNvPr id="46" name="Rectangle 45">
              <a:extLst>
                <a:ext uri="{FF2B5EF4-FFF2-40B4-BE49-F238E27FC236}">
                  <a16:creationId xmlns:a16="http://schemas.microsoft.com/office/drawing/2014/main" id="{87D5C038-2F0D-3874-2A56-54D1E047433F}"/>
                </a:ext>
              </a:extLst>
            </p:cNvPr>
            <p:cNvSpPr/>
            <p:nvPr/>
          </p:nvSpPr>
          <p:spPr>
            <a:xfrm rot="5400000">
              <a:off x="1793841" y="4549728"/>
              <a:ext cx="550606" cy="275303"/>
            </a:xfrm>
            <a:prstGeom prst="rect">
              <a:avLst/>
            </a:prstGeom>
            <a:solidFill>
              <a:srgbClr val="00B050"/>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sp>
          <p:nvSpPr>
            <p:cNvPr id="47" name="Rectangle 46">
              <a:extLst>
                <a:ext uri="{FF2B5EF4-FFF2-40B4-BE49-F238E27FC236}">
                  <a16:creationId xmlns:a16="http://schemas.microsoft.com/office/drawing/2014/main" id="{858CE404-66BC-CB2A-433F-266B70F93CDD}"/>
                </a:ext>
              </a:extLst>
            </p:cNvPr>
            <p:cNvSpPr/>
            <p:nvPr/>
          </p:nvSpPr>
          <p:spPr>
            <a:xfrm>
              <a:off x="6433702" y="3123241"/>
              <a:ext cx="1323950" cy="966978"/>
            </a:xfrm>
            <a:prstGeom prst="rect">
              <a:avLst/>
            </a:prstGeom>
            <a:solidFill>
              <a:srgbClr val="D34817"/>
            </a:solidFill>
            <a:ln w="12700" cap="flat" cmpd="sng" algn="ctr">
              <a:solidFill>
                <a:srgbClr val="D34817">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Rockwell" panose="02060603020205020403"/>
                <a:ea typeface="+mn-ea"/>
                <a:cs typeface="+mn-cs"/>
              </a:endParaRPr>
            </a:p>
          </p:txBody>
        </p:sp>
        <p:pic>
          <p:nvPicPr>
            <p:cNvPr id="48" name="Picture 47">
              <a:extLst>
                <a:ext uri="{FF2B5EF4-FFF2-40B4-BE49-F238E27FC236}">
                  <a16:creationId xmlns:a16="http://schemas.microsoft.com/office/drawing/2014/main" id="{43F64831-B59F-E634-ADA2-A743DE200F6C}"/>
                </a:ext>
              </a:extLst>
            </p:cNvPr>
            <p:cNvPicPr>
              <a:picLocks noChangeAspect="1"/>
            </p:cNvPicPr>
            <p:nvPr/>
          </p:nvPicPr>
          <p:blipFill>
            <a:blip r:embed="rId2"/>
            <a:stretch>
              <a:fillRect/>
            </a:stretch>
          </p:blipFill>
          <p:spPr>
            <a:xfrm rot="16200000">
              <a:off x="6299578" y="3464997"/>
              <a:ext cx="560881" cy="292633"/>
            </a:xfrm>
            <a:prstGeom prst="rect">
              <a:avLst/>
            </a:prstGeom>
          </p:spPr>
        </p:pic>
        <p:sp>
          <p:nvSpPr>
            <p:cNvPr id="49" name="TextBox 48">
              <a:extLst>
                <a:ext uri="{FF2B5EF4-FFF2-40B4-BE49-F238E27FC236}">
                  <a16:creationId xmlns:a16="http://schemas.microsoft.com/office/drawing/2014/main" id="{535A5E47-4E02-94FE-359F-8411F46A4241}"/>
                </a:ext>
              </a:extLst>
            </p:cNvPr>
            <p:cNvSpPr txBox="1"/>
            <p:nvPr/>
          </p:nvSpPr>
          <p:spPr>
            <a:xfrm>
              <a:off x="2064775" y="6251518"/>
              <a:ext cx="2625212" cy="64633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Rockwell" panose="02060603020205020403"/>
                </a:rPr>
                <a:t>GISMOVII board – Base unit</a:t>
              </a:r>
            </a:p>
          </p:txBody>
        </p:sp>
        <p:sp>
          <p:nvSpPr>
            <p:cNvPr id="50" name="TextBox 49">
              <a:extLst>
                <a:ext uri="{FF2B5EF4-FFF2-40B4-BE49-F238E27FC236}">
                  <a16:creationId xmlns:a16="http://schemas.microsoft.com/office/drawing/2014/main" id="{3EC59D83-5F2C-68B5-EB61-C67B947BF3D8}"/>
                </a:ext>
              </a:extLst>
            </p:cNvPr>
            <p:cNvSpPr txBox="1"/>
            <p:nvPr/>
          </p:nvSpPr>
          <p:spPr>
            <a:xfrm>
              <a:off x="6580018" y="4262698"/>
              <a:ext cx="1225627" cy="92333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Rockwell" panose="02060603020205020403"/>
                </a:rPr>
                <a:t>Modules- Sensor boards</a:t>
              </a:r>
            </a:p>
          </p:txBody>
        </p:sp>
        <p:sp>
          <p:nvSpPr>
            <p:cNvPr id="51" name="TextBox 50">
              <a:extLst>
                <a:ext uri="{FF2B5EF4-FFF2-40B4-BE49-F238E27FC236}">
                  <a16:creationId xmlns:a16="http://schemas.microsoft.com/office/drawing/2014/main" id="{7992725A-A660-3DE0-295D-1AA6EAB92B40}"/>
                </a:ext>
              </a:extLst>
            </p:cNvPr>
            <p:cNvSpPr txBox="1"/>
            <p:nvPr/>
          </p:nvSpPr>
          <p:spPr>
            <a:xfrm>
              <a:off x="5102942" y="2202426"/>
              <a:ext cx="1189703" cy="64633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Rockwell" panose="02060603020205020403"/>
                </a:rPr>
                <a:t>GROVE port</a:t>
              </a:r>
            </a:p>
          </p:txBody>
        </p:sp>
        <p:pic>
          <p:nvPicPr>
            <p:cNvPr id="52" name="Picture 51">
              <a:extLst>
                <a:ext uri="{FF2B5EF4-FFF2-40B4-BE49-F238E27FC236}">
                  <a16:creationId xmlns:a16="http://schemas.microsoft.com/office/drawing/2014/main" id="{8FD93C10-11B9-4B3B-E944-CF2294EE5084}"/>
                </a:ext>
              </a:extLst>
            </p:cNvPr>
            <p:cNvPicPr>
              <a:picLocks noChangeAspect="1"/>
            </p:cNvPicPr>
            <p:nvPr/>
          </p:nvPicPr>
          <p:blipFill>
            <a:blip r:embed="rId2"/>
            <a:stretch>
              <a:fillRect/>
            </a:stretch>
          </p:blipFill>
          <p:spPr>
            <a:xfrm>
              <a:off x="6292645" y="2445602"/>
              <a:ext cx="560881" cy="292633"/>
            </a:xfrm>
            <a:prstGeom prst="rect">
              <a:avLst/>
            </a:prstGeom>
          </p:spPr>
        </p:pic>
        <p:pic>
          <p:nvPicPr>
            <p:cNvPr id="53" name="Picture 52">
              <a:extLst>
                <a:ext uri="{FF2B5EF4-FFF2-40B4-BE49-F238E27FC236}">
                  <a16:creationId xmlns:a16="http://schemas.microsoft.com/office/drawing/2014/main" id="{61DF1A41-25F9-9A52-918A-6AC4509C90FF}"/>
                </a:ext>
              </a:extLst>
            </p:cNvPr>
            <p:cNvPicPr>
              <a:picLocks noChangeAspect="1"/>
            </p:cNvPicPr>
            <p:nvPr/>
          </p:nvPicPr>
          <p:blipFill>
            <a:blip r:embed="rId3"/>
            <a:stretch>
              <a:fillRect/>
            </a:stretch>
          </p:blipFill>
          <p:spPr>
            <a:xfrm>
              <a:off x="9185788" y="2040391"/>
              <a:ext cx="1143000" cy="857250"/>
            </a:xfrm>
            <a:prstGeom prst="rect">
              <a:avLst/>
            </a:prstGeom>
          </p:spPr>
        </p:pic>
        <p:sp>
          <p:nvSpPr>
            <p:cNvPr id="54" name="TextBox 53">
              <a:extLst>
                <a:ext uri="{FF2B5EF4-FFF2-40B4-BE49-F238E27FC236}">
                  <a16:creationId xmlns:a16="http://schemas.microsoft.com/office/drawing/2014/main" id="{A80CB175-20A5-1B79-9D9E-ADB579B4C85F}"/>
                </a:ext>
              </a:extLst>
            </p:cNvPr>
            <p:cNvSpPr txBox="1"/>
            <p:nvPr/>
          </p:nvSpPr>
          <p:spPr>
            <a:xfrm>
              <a:off x="8701548" y="2591918"/>
              <a:ext cx="1207858" cy="64633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Rockwell" panose="02060603020205020403"/>
                </a:rPr>
                <a:t>GROVE cable</a:t>
              </a:r>
            </a:p>
          </p:txBody>
        </p:sp>
      </p:grpSp>
      <p:sp>
        <p:nvSpPr>
          <p:cNvPr id="63" name="TextBox 62">
            <a:extLst>
              <a:ext uri="{FF2B5EF4-FFF2-40B4-BE49-F238E27FC236}">
                <a16:creationId xmlns:a16="http://schemas.microsoft.com/office/drawing/2014/main" id="{E27F24AF-86F1-A053-A8B6-4885F6A14172}"/>
              </a:ext>
            </a:extLst>
          </p:cNvPr>
          <p:cNvSpPr txBox="1"/>
          <p:nvPr/>
        </p:nvSpPr>
        <p:spPr>
          <a:xfrm>
            <a:off x="8449842" y="2378571"/>
            <a:ext cx="2971799" cy="1200329"/>
          </a:xfrm>
          <a:prstGeom prst="rect">
            <a:avLst/>
          </a:prstGeom>
          <a:noFill/>
        </p:spPr>
        <p:txBody>
          <a:bodyPr wrap="square" rtlCol="0">
            <a:spAutoFit/>
          </a:bodyPr>
          <a:lstStyle/>
          <a:p>
            <a:r>
              <a:rPr lang="en-IN" dirty="0"/>
              <a:t>Design Approach:</a:t>
            </a:r>
          </a:p>
          <a:p>
            <a:pPr marL="285750" indent="-285750">
              <a:buFont typeface="Arial" panose="020B0604020202020204" pitchFamily="34" charset="0"/>
              <a:buChar char="•"/>
            </a:pPr>
            <a:r>
              <a:rPr lang="en-IN" dirty="0"/>
              <a:t>No fixed locations for sensors</a:t>
            </a:r>
          </a:p>
          <a:p>
            <a:pPr marL="285750" indent="-285750">
              <a:buFont typeface="Arial" panose="020B0604020202020204" pitchFamily="34" charset="0"/>
              <a:buChar char="•"/>
            </a:pPr>
            <a:r>
              <a:rPr lang="en-IN" dirty="0"/>
              <a:t>Generic ports</a:t>
            </a:r>
          </a:p>
        </p:txBody>
      </p:sp>
      <p:sp>
        <p:nvSpPr>
          <p:cNvPr id="64" name="TextBox 63">
            <a:extLst>
              <a:ext uri="{FF2B5EF4-FFF2-40B4-BE49-F238E27FC236}">
                <a16:creationId xmlns:a16="http://schemas.microsoft.com/office/drawing/2014/main" id="{278FE9E1-F482-BD22-70C1-BB72C432D516}"/>
              </a:ext>
            </a:extLst>
          </p:cNvPr>
          <p:cNvSpPr txBox="1"/>
          <p:nvPr/>
        </p:nvSpPr>
        <p:spPr>
          <a:xfrm>
            <a:off x="8477647" y="3736538"/>
            <a:ext cx="2971799" cy="2862322"/>
          </a:xfrm>
          <a:prstGeom prst="rect">
            <a:avLst/>
          </a:prstGeom>
          <a:noFill/>
        </p:spPr>
        <p:txBody>
          <a:bodyPr wrap="square" rtlCol="0">
            <a:spAutoFit/>
          </a:bodyPr>
          <a:lstStyle/>
          <a:p>
            <a:r>
              <a:rPr lang="en-IN" dirty="0"/>
              <a:t>Advantage:</a:t>
            </a:r>
          </a:p>
          <a:p>
            <a:pPr marL="285750" indent="-285750">
              <a:buFont typeface="Arial" panose="020B0604020202020204" pitchFamily="34" charset="0"/>
              <a:buChar char="•"/>
            </a:pPr>
            <a:r>
              <a:rPr lang="en-IN" dirty="0"/>
              <a:t>Any sensor can be interfaced</a:t>
            </a:r>
          </a:p>
          <a:p>
            <a:pPr marL="285750" indent="-285750">
              <a:buFont typeface="Arial" panose="020B0604020202020204" pitchFamily="34" charset="0"/>
              <a:buChar char="•"/>
            </a:pPr>
            <a:r>
              <a:rPr lang="en-IN" dirty="0"/>
              <a:t>Cables cannot be reversed</a:t>
            </a:r>
          </a:p>
          <a:p>
            <a:pPr marL="285750" indent="-285750">
              <a:buFont typeface="Arial" panose="020B0604020202020204" pitchFamily="34" charset="0"/>
              <a:buChar char="•"/>
            </a:pPr>
            <a:endParaRPr lang="en-IN" dirty="0"/>
          </a:p>
          <a:p>
            <a:r>
              <a:rPr lang="en-IN" dirty="0"/>
              <a:t>Disadvantage</a:t>
            </a:r>
          </a:p>
          <a:p>
            <a:pPr marL="285750" indent="-285750">
              <a:buFont typeface="Arial" panose="020B0604020202020204" pitchFamily="34" charset="0"/>
              <a:buChar char="•"/>
            </a:pPr>
            <a:r>
              <a:rPr lang="en-IN" dirty="0"/>
              <a:t>Sensor modules cannot be used off-the-shelf</a:t>
            </a:r>
          </a:p>
          <a:p>
            <a:pPr marL="285750" indent="-285750">
              <a:buFont typeface="Arial" panose="020B0604020202020204" pitchFamily="34" charset="0"/>
              <a:buChar char="•"/>
            </a:pPr>
            <a:r>
              <a:rPr lang="en-IN" dirty="0"/>
              <a:t>GROVE breakout board need for each module</a:t>
            </a:r>
          </a:p>
        </p:txBody>
      </p:sp>
    </p:spTree>
    <p:extLst>
      <p:ext uri="{BB962C8B-B14F-4D97-AF65-F5344CB8AC3E}">
        <p14:creationId xmlns:p14="http://schemas.microsoft.com/office/powerpoint/2010/main" val="154751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AE36-8F31-77EB-E4DF-7F4348CE5D84}"/>
              </a:ext>
            </a:extLst>
          </p:cNvPr>
          <p:cNvSpPr>
            <a:spLocks noGrp="1"/>
          </p:cNvSpPr>
          <p:nvPr>
            <p:ph type="title"/>
          </p:nvPr>
        </p:nvSpPr>
        <p:spPr/>
        <p:txBody>
          <a:bodyPr/>
          <a:lstStyle/>
          <a:p>
            <a:r>
              <a:rPr lang="en-IN" dirty="0"/>
              <a:t>GISMO-VII</a:t>
            </a:r>
          </a:p>
        </p:txBody>
      </p:sp>
      <p:sp>
        <p:nvSpPr>
          <p:cNvPr id="4" name="Footer Placeholder 3">
            <a:extLst>
              <a:ext uri="{FF2B5EF4-FFF2-40B4-BE49-F238E27FC236}">
                <a16:creationId xmlns:a16="http://schemas.microsoft.com/office/drawing/2014/main" id="{0E901179-FD4F-B6AC-3C19-BC4E9AACBCAA}"/>
              </a:ext>
            </a:extLst>
          </p:cNvPr>
          <p:cNvSpPr>
            <a:spLocks noGrp="1"/>
          </p:cNvSpPr>
          <p:nvPr>
            <p:ph type="ftr" sz="quarter" idx="11"/>
          </p:nvPr>
        </p:nvSpPr>
        <p:spPr/>
        <p:txBody>
          <a:bodyPr/>
          <a:lstStyle/>
          <a:p>
            <a:r>
              <a:rPr lang="en-US"/>
              <a:t>IOT Lab, ECE Department</a:t>
            </a:r>
          </a:p>
        </p:txBody>
      </p:sp>
      <p:pic>
        <p:nvPicPr>
          <p:cNvPr id="5" name="Picture 4">
            <a:extLst>
              <a:ext uri="{FF2B5EF4-FFF2-40B4-BE49-F238E27FC236}">
                <a16:creationId xmlns:a16="http://schemas.microsoft.com/office/drawing/2014/main" id="{7FD68B86-D14B-7CF2-4E65-C3AB57A7F3FF}"/>
              </a:ext>
            </a:extLst>
          </p:cNvPr>
          <p:cNvPicPr>
            <a:picLocks noChangeAspect="1"/>
          </p:cNvPicPr>
          <p:nvPr/>
        </p:nvPicPr>
        <p:blipFill>
          <a:blip r:embed="rId2"/>
          <a:stretch>
            <a:fillRect/>
          </a:stretch>
        </p:blipFill>
        <p:spPr>
          <a:xfrm>
            <a:off x="947495" y="1934000"/>
            <a:ext cx="2152075" cy="2871465"/>
          </a:xfrm>
          <a:prstGeom prst="rect">
            <a:avLst/>
          </a:prstGeom>
        </p:spPr>
      </p:pic>
      <p:sp>
        <p:nvSpPr>
          <p:cNvPr id="10" name="AutoShape 2">
            <a:extLst>
              <a:ext uri="{FF2B5EF4-FFF2-40B4-BE49-F238E27FC236}">
                <a16:creationId xmlns:a16="http://schemas.microsoft.com/office/drawing/2014/main" id="{592E1004-A4F2-C206-4E09-133E0F484D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a:extLst>
              <a:ext uri="{FF2B5EF4-FFF2-40B4-BE49-F238E27FC236}">
                <a16:creationId xmlns:a16="http://schemas.microsoft.com/office/drawing/2014/main" id="{B4057908-119B-A375-E100-16CFAD81FE5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D561E829-E8F4-8E23-B0C8-F68FA396F968}"/>
              </a:ext>
            </a:extLst>
          </p:cNvPr>
          <p:cNvPicPr>
            <a:picLocks noChangeAspect="1"/>
          </p:cNvPicPr>
          <p:nvPr/>
        </p:nvPicPr>
        <p:blipFill>
          <a:blip r:embed="rId3"/>
          <a:stretch>
            <a:fillRect/>
          </a:stretch>
        </p:blipFill>
        <p:spPr>
          <a:xfrm>
            <a:off x="4476042" y="1828227"/>
            <a:ext cx="1712423" cy="1122362"/>
          </a:xfrm>
          <a:prstGeom prst="rect">
            <a:avLst/>
          </a:prstGeom>
        </p:spPr>
      </p:pic>
      <p:pic>
        <p:nvPicPr>
          <p:cNvPr id="14" name="Picture 13">
            <a:extLst>
              <a:ext uri="{FF2B5EF4-FFF2-40B4-BE49-F238E27FC236}">
                <a16:creationId xmlns:a16="http://schemas.microsoft.com/office/drawing/2014/main" id="{4E7682F5-8930-82ED-8F82-69C4B7574F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7884011" y="3213995"/>
            <a:ext cx="1773737" cy="1039610"/>
          </a:xfrm>
          <a:prstGeom prst="rect">
            <a:avLst/>
          </a:prstGeom>
        </p:spPr>
      </p:pic>
      <p:pic>
        <p:nvPicPr>
          <p:cNvPr id="16" name="Picture 15">
            <a:extLst>
              <a:ext uri="{FF2B5EF4-FFF2-40B4-BE49-F238E27FC236}">
                <a16:creationId xmlns:a16="http://schemas.microsoft.com/office/drawing/2014/main" id="{DBDA0717-653A-AB75-F86D-D749923FF7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0265" y="4772393"/>
            <a:ext cx="1174350" cy="1405355"/>
          </a:xfrm>
          <a:prstGeom prst="rect">
            <a:avLst/>
          </a:prstGeom>
        </p:spPr>
      </p:pic>
      <p:sp>
        <p:nvSpPr>
          <p:cNvPr id="17" name="TextBox 16">
            <a:extLst>
              <a:ext uri="{FF2B5EF4-FFF2-40B4-BE49-F238E27FC236}">
                <a16:creationId xmlns:a16="http://schemas.microsoft.com/office/drawing/2014/main" id="{1BFCD01F-605E-C136-7AF2-8DC46F458B1A}"/>
              </a:ext>
            </a:extLst>
          </p:cNvPr>
          <p:cNvSpPr txBox="1"/>
          <p:nvPr/>
        </p:nvSpPr>
        <p:spPr>
          <a:xfrm>
            <a:off x="6283039" y="2252066"/>
            <a:ext cx="1600972" cy="307777"/>
          </a:xfrm>
          <a:prstGeom prst="rect">
            <a:avLst/>
          </a:prstGeom>
          <a:noFill/>
        </p:spPr>
        <p:txBody>
          <a:bodyPr wrap="square" rtlCol="0">
            <a:spAutoFit/>
          </a:bodyPr>
          <a:lstStyle/>
          <a:p>
            <a:r>
              <a:rPr lang="en-IN" sz="1400" b="1" dirty="0"/>
              <a:t>BM280 board</a:t>
            </a:r>
          </a:p>
        </p:txBody>
      </p:sp>
      <p:sp>
        <p:nvSpPr>
          <p:cNvPr id="18" name="TextBox 17">
            <a:extLst>
              <a:ext uri="{FF2B5EF4-FFF2-40B4-BE49-F238E27FC236}">
                <a16:creationId xmlns:a16="http://schemas.microsoft.com/office/drawing/2014/main" id="{677F2429-C287-8E62-C4C5-243AB5BFE1F9}"/>
              </a:ext>
            </a:extLst>
          </p:cNvPr>
          <p:cNvSpPr txBox="1"/>
          <p:nvPr/>
        </p:nvSpPr>
        <p:spPr>
          <a:xfrm>
            <a:off x="990600" y="5120844"/>
            <a:ext cx="1600972" cy="307777"/>
          </a:xfrm>
          <a:prstGeom prst="rect">
            <a:avLst/>
          </a:prstGeom>
          <a:noFill/>
        </p:spPr>
        <p:txBody>
          <a:bodyPr wrap="square" rtlCol="0">
            <a:spAutoFit/>
          </a:bodyPr>
          <a:lstStyle/>
          <a:p>
            <a:r>
              <a:rPr lang="en-IN" sz="1400" b="1" dirty="0"/>
              <a:t>GISMO-VII board</a:t>
            </a:r>
          </a:p>
        </p:txBody>
      </p:sp>
      <p:sp>
        <p:nvSpPr>
          <p:cNvPr id="19" name="TextBox 18">
            <a:extLst>
              <a:ext uri="{FF2B5EF4-FFF2-40B4-BE49-F238E27FC236}">
                <a16:creationId xmlns:a16="http://schemas.microsoft.com/office/drawing/2014/main" id="{E0B03870-35B0-288E-03E3-0B31EDD9F042}"/>
              </a:ext>
            </a:extLst>
          </p:cNvPr>
          <p:cNvSpPr txBox="1"/>
          <p:nvPr/>
        </p:nvSpPr>
        <p:spPr>
          <a:xfrm>
            <a:off x="6274572" y="3568411"/>
            <a:ext cx="1600972" cy="307777"/>
          </a:xfrm>
          <a:prstGeom prst="rect">
            <a:avLst/>
          </a:prstGeom>
          <a:noFill/>
        </p:spPr>
        <p:txBody>
          <a:bodyPr wrap="square" rtlCol="0">
            <a:spAutoFit/>
          </a:bodyPr>
          <a:lstStyle/>
          <a:p>
            <a:r>
              <a:rPr lang="en-IN" sz="1400" b="1" dirty="0"/>
              <a:t>Relay board</a:t>
            </a:r>
          </a:p>
        </p:txBody>
      </p:sp>
      <p:sp>
        <p:nvSpPr>
          <p:cNvPr id="21" name="TextBox 20">
            <a:extLst>
              <a:ext uri="{FF2B5EF4-FFF2-40B4-BE49-F238E27FC236}">
                <a16:creationId xmlns:a16="http://schemas.microsoft.com/office/drawing/2014/main" id="{7D7611CA-23C6-8318-F795-571F2D4B49FC}"/>
              </a:ext>
            </a:extLst>
          </p:cNvPr>
          <p:cNvSpPr txBox="1"/>
          <p:nvPr/>
        </p:nvSpPr>
        <p:spPr>
          <a:xfrm>
            <a:off x="5020734" y="5319712"/>
            <a:ext cx="1600972" cy="307777"/>
          </a:xfrm>
          <a:prstGeom prst="rect">
            <a:avLst/>
          </a:prstGeom>
          <a:noFill/>
        </p:spPr>
        <p:txBody>
          <a:bodyPr wrap="square" rtlCol="0">
            <a:spAutoFit/>
          </a:bodyPr>
          <a:lstStyle/>
          <a:p>
            <a:r>
              <a:rPr lang="en-IN" sz="1400" b="1" dirty="0"/>
              <a:t>OLED board</a:t>
            </a:r>
          </a:p>
        </p:txBody>
      </p:sp>
      <p:pic>
        <p:nvPicPr>
          <p:cNvPr id="23" name="Picture 22">
            <a:extLst>
              <a:ext uri="{FF2B5EF4-FFF2-40B4-BE49-F238E27FC236}">
                <a16:creationId xmlns:a16="http://schemas.microsoft.com/office/drawing/2014/main" id="{F38F945E-AAF7-BB5B-A19E-9F97940450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13999" y="1729031"/>
            <a:ext cx="1471211" cy="1064789"/>
          </a:xfrm>
          <a:prstGeom prst="rect">
            <a:avLst/>
          </a:prstGeom>
        </p:spPr>
      </p:pic>
      <p:sp>
        <p:nvSpPr>
          <p:cNvPr id="24" name="TextBox 23">
            <a:extLst>
              <a:ext uri="{FF2B5EF4-FFF2-40B4-BE49-F238E27FC236}">
                <a16:creationId xmlns:a16="http://schemas.microsoft.com/office/drawing/2014/main" id="{B651DA3B-6A96-D69E-915F-28A081F8C420}"/>
              </a:ext>
            </a:extLst>
          </p:cNvPr>
          <p:cNvSpPr txBox="1"/>
          <p:nvPr/>
        </p:nvSpPr>
        <p:spPr>
          <a:xfrm>
            <a:off x="9017000" y="2190951"/>
            <a:ext cx="1600972" cy="307777"/>
          </a:xfrm>
          <a:prstGeom prst="rect">
            <a:avLst/>
          </a:prstGeom>
          <a:noFill/>
        </p:spPr>
        <p:txBody>
          <a:bodyPr wrap="square" rtlCol="0">
            <a:spAutoFit/>
          </a:bodyPr>
          <a:lstStyle/>
          <a:p>
            <a:r>
              <a:rPr lang="en-IN" sz="1400" b="1" dirty="0"/>
              <a:t>MPU6050 board</a:t>
            </a:r>
          </a:p>
        </p:txBody>
      </p:sp>
      <p:pic>
        <p:nvPicPr>
          <p:cNvPr id="27" name="Picture 26">
            <a:extLst>
              <a:ext uri="{FF2B5EF4-FFF2-40B4-BE49-F238E27FC236}">
                <a16:creationId xmlns:a16="http://schemas.microsoft.com/office/drawing/2014/main" id="{66B12DAA-B94F-1D35-A5DF-A74A9459145B}"/>
              </a:ext>
            </a:extLst>
          </p:cNvPr>
          <p:cNvPicPr>
            <a:picLocks noChangeAspect="1"/>
          </p:cNvPicPr>
          <p:nvPr/>
        </p:nvPicPr>
        <p:blipFill>
          <a:blip r:embed="rId7"/>
          <a:stretch>
            <a:fillRect/>
          </a:stretch>
        </p:blipFill>
        <p:spPr>
          <a:xfrm>
            <a:off x="10413999" y="4805465"/>
            <a:ext cx="1309877" cy="1617132"/>
          </a:xfrm>
          <a:prstGeom prst="rect">
            <a:avLst/>
          </a:prstGeom>
        </p:spPr>
      </p:pic>
      <p:sp>
        <p:nvSpPr>
          <p:cNvPr id="28" name="TextBox 27">
            <a:extLst>
              <a:ext uri="{FF2B5EF4-FFF2-40B4-BE49-F238E27FC236}">
                <a16:creationId xmlns:a16="http://schemas.microsoft.com/office/drawing/2014/main" id="{1D1D17A4-CF19-A78F-5C90-9B29610EB981}"/>
              </a:ext>
            </a:extLst>
          </p:cNvPr>
          <p:cNvSpPr txBox="1"/>
          <p:nvPr/>
        </p:nvSpPr>
        <p:spPr>
          <a:xfrm>
            <a:off x="8839199" y="5274731"/>
            <a:ext cx="1600972" cy="523220"/>
          </a:xfrm>
          <a:prstGeom prst="rect">
            <a:avLst/>
          </a:prstGeom>
          <a:noFill/>
        </p:spPr>
        <p:txBody>
          <a:bodyPr wrap="square" rtlCol="0">
            <a:spAutoFit/>
          </a:bodyPr>
          <a:lstStyle/>
          <a:p>
            <a:r>
              <a:rPr lang="en-IN" sz="1400" b="1" dirty="0"/>
              <a:t>Soil Moisture sensor board</a:t>
            </a:r>
          </a:p>
        </p:txBody>
      </p:sp>
    </p:spTree>
    <p:extLst>
      <p:ext uri="{BB962C8B-B14F-4D97-AF65-F5344CB8AC3E}">
        <p14:creationId xmlns:p14="http://schemas.microsoft.com/office/powerpoint/2010/main" val="3720345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EB34-A38E-B092-55B2-A738791A50E7}"/>
              </a:ext>
            </a:extLst>
          </p:cNvPr>
          <p:cNvSpPr>
            <a:spLocks noGrp="1"/>
          </p:cNvSpPr>
          <p:nvPr>
            <p:ph type="title"/>
          </p:nvPr>
        </p:nvSpPr>
        <p:spPr/>
        <p:txBody>
          <a:bodyPr/>
          <a:lstStyle/>
          <a:p>
            <a:r>
              <a:rPr lang="en-IN" dirty="0"/>
              <a:t>GROVE ports</a:t>
            </a:r>
          </a:p>
        </p:txBody>
      </p:sp>
      <p:sp>
        <p:nvSpPr>
          <p:cNvPr id="4" name="Footer Placeholder 3">
            <a:extLst>
              <a:ext uri="{FF2B5EF4-FFF2-40B4-BE49-F238E27FC236}">
                <a16:creationId xmlns:a16="http://schemas.microsoft.com/office/drawing/2014/main" id="{341FB6A6-7C1A-01DD-9721-0149F9DE3B48}"/>
              </a:ext>
            </a:extLst>
          </p:cNvPr>
          <p:cNvSpPr>
            <a:spLocks noGrp="1"/>
          </p:cNvSpPr>
          <p:nvPr>
            <p:ph type="ftr" sz="quarter" idx="11"/>
          </p:nvPr>
        </p:nvSpPr>
        <p:spPr/>
        <p:txBody>
          <a:bodyPr/>
          <a:lstStyle/>
          <a:p>
            <a:r>
              <a:rPr lang="en-US"/>
              <a:t>IOT Lab, ECE Department</a:t>
            </a:r>
          </a:p>
        </p:txBody>
      </p:sp>
      <p:sp>
        <p:nvSpPr>
          <p:cNvPr id="5" name="TextBox 4">
            <a:extLst>
              <a:ext uri="{FF2B5EF4-FFF2-40B4-BE49-F238E27FC236}">
                <a16:creationId xmlns:a16="http://schemas.microsoft.com/office/drawing/2014/main" id="{EAD8DA82-5312-C3ED-69DA-D3803EA69A8D}"/>
              </a:ext>
            </a:extLst>
          </p:cNvPr>
          <p:cNvSpPr txBox="1"/>
          <p:nvPr/>
        </p:nvSpPr>
        <p:spPr>
          <a:xfrm>
            <a:off x="1148506" y="2093976"/>
            <a:ext cx="4042926" cy="2862322"/>
          </a:xfrm>
          <a:prstGeom prst="rect">
            <a:avLst/>
          </a:prstGeom>
          <a:noFill/>
        </p:spPr>
        <p:txBody>
          <a:bodyPr wrap="square">
            <a:spAutoFit/>
          </a:bodyPr>
          <a:lstStyle/>
          <a:p>
            <a:r>
              <a:rPr lang="en-US" dirty="0"/>
              <a:t>Grove is a modular, standardized connector prototyping system. Compared to systems using jumpers or solder, Grove's modular building-block approach makes assembling real electronics easy.</a:t>
            </a:r>
          </a:p>
          <a:p>
            <a:endParaRPr lang="en-US" dirty="0"/>
          </a:p>
          <a:p>
            <a:r>
              <a:rPr lang="en-US" dirty="0"/>
              <a:t> The Grove system consists of a base unit and various modules with standardized connectors.</a:t>
            </a:r>
            <a:endParaRPr lang="en-IN" dirty="0"/>
          </a:p>
        </p:txBody>
      </p:sp>
      <p:sp>
        <p:nvSpPr>
          <p:cNvPr id="6" name="TextBox 5">
            <a:extLst>
              <a:ext uri="{FF2B5EF4-FFF2-40B4-BE49-F238E27FC236}">
                <a16:creationId xmlns:a16="http://schemas.microsoft.com/office/drawing/2014/main" id="{81D14483-6DB8-F916-30AD-A5194BEE9936}"/>
              </a:ext>
            </a:extLst>
          </p:cNvPr>
          <p:cNvSpPr txBox="1"/>
          <p:nvPr/>
        </p:nvSpPr>
        <p:spPr>
          <a:xfrm>
            <a:off x="5879690" y="2093976"/>
            <a:ext cx="4886633" cy="3331746"/>
          </a:xfrm>
          <a:prstGeom prst="rect">
            <a:avLst/>
          </a:prstGeom>
          <a:noFill/>
        </p:spPr>
        <p:txBody>
          <a:bodyPr wrap="square" rtlCol="0">
            <a:spAutoFit/>
          </a:bodyPr>
          <a:lstStyle/>
          <a:p>
            <a:r>
              <a:rPr lang="en-IN" dirty="0"/>
              <a:t>GROVE ports on GISMO-VII</a:t>
            </a:r>
          </a:p>
          <a:p>
            <a:endParaRPr lang="en-IN" dirty="0"/>
          </a:p>
          <a:p>
            <a:pPr marL="285750" indent="-285750">
              <a:lnSpc>
                <a:spcPct val="200000"/>
              </a:lnSpc>
              <a:buFont typeface="Wingdings" panose="05000000000000000000" pitchFamily="2" charset="2"/>
              <a:buChar char="§"/>
            </a:pPr>
            <a:r>
              <a:rPr lang="en-IN" dirty="0"/>
              <a:t>2 digital ports</a:t>
            </a:r>
          </a:p>
          <a:p>
            <a:pPr marL="285750" indent="-285750">
              <a:lnSpc>
                <a:spcPct val="200000"/>
              </a:lnSpc>
              <a:buFont typeface="Wingdings" panose="05000000000000000000" pitchFamily="2" charset="2"/>
              <a:buChar char="§"/>
            </a:pPr>
            <a:r>
              <a:rPr lang="en-IN" dirty="0"/>
              <a:t>2 </a:t>
            </a:r>
            <a:r>
              <a:rPr lang="en-IN" dirty="0" err="1"/>
              <a:t>analog</a:t>
            </a:r>
            <a:r>
              <a:rPr lang="en-IN" dirty="0"/>
              <a:t> ports</a:t>
            </a:r>
          </a:p>
          <a:p>
            <a:pPr marL="285750" indent="-285750">
              <a:lnSpc>
                <a:spcPct val="200000"/>
              </a:lnSpc>
              <a:buFont typeface="Wingdings" panose="05000000000000000000" pitchFamily="2" charset="2"/>
              <a:buChar char="§"/>
            </a:pPr>
            <a:r>
              <a:rPr lang="en-IN" dirty="0"/>
              <a:t>2 I2C ports</a:t>
            </a:r>
          </a:p>
          <a:p>
            <a:pPr marL="285750" indent="-285750">
              <a:lnSpc>
                <a:spcPct val="200000"/>
              </a:lnSpc>
              <a:buFont typeface="Wingdings" panose="05000000000000000000" pitchFamily="2" charset="2"/>
              <a:buChar char="§"/>
            </a:pPr>
            <a:r>
              <a:rPr lang="en-IN" dirty="0"/>
              <a:t>1 UART port</a:t>
            </a:r>
          </a:p>
          <a:p>
            <a:pPr marL="285750" indent="-285750">
              <a:lnSpc>
                <a:spcPct val="200000"/>
              </a:lnSpc>
              <a:buFont typeface="Wingdings" panose="05000000000000000000" pitchFamily="2" charset="2"/>
              <a:buChar char="§"/>
            </a:pPr>
            <a:r>
              <a:rPr lang="en-IN" dirty="0"/>
              <a:t>1 5V digital port</a:t>
            </a:r>
          </a:p>
        </p:txBody>
      </p:sp>
    </p:spTree>
    <p:extLst>
      <p:ext uri="{BB962C8B-B14F-4D97-AF65-F5344CB8AC3E}">
        <p14:creationId xmlns:p14="http://schemas.microsoft.com/office/powerpoint/2010/main" val="323227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04674E-D24E-CEC3-A240-C7087D47D9CF}"/>
              </a:ext>
            </a:extLst>
          </p:cNvPr>
          <p:cNvSpPr>
            <a:spLocks noGrp="1"/>
          </p:cNvSpPr>
          <p:nvPr>
            <p:ph type="ftr" sz="quarter" idx="11"/>
          </p:nvPr>
        </p:nvSpPr>
        <p:spPr/>
        <p:txBody>
          <a:bodyPr/>
          <a:lstStyle/>
          <a:p>
            <a:r>
              <a:rPr lang="en-US"/>
              <a:t>IOT Lab, ECE Department</a:t>
            </a:r>
          </a:p>
        </p:txBody>
      </p:sp>
      <p:sp>
        <p:nvSpPr>
          <p:cNvPr id="5" name="Title 1">
            <a:extLst>
              <a:ext uri="{FF2B5EF4-FFF2-40B4-BE49-F238E27FC236}">
                <a16:creationId xmlns:a16="http://schemas.microsoft.com/office/drawing/2014/main" id="{3757D53C-C208-CBD2-580F-5EB476F58AB7}"/>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5400" b="0" i="0" u="none" strike="noStrike" kern="1200" cap="all" spc="0" normalizeH="0" baseline="0" noProof="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Rockwell Condensed" panose="02060603050405020104"/>
                <a:ea typeface="+mj-ea"/>
                <a:cs typeface="+mj-cs"/>
              </a:rPr>
              <a:t>Grove ports</a:t>
            </a:r>
            <a:endParaRPr kumimoji="0" lang="en-IN" sz="5400" b="0" i="0" u="none" strike="noStrike" kern="1200" cap="all"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Rockwell Condensed" panose="02060603050405020104"/>
              <a:ea typeface="+mj-ea"/>
              <a:cs typeface="+mj-cs"/>
            </a:endParaRPr>
          </a:p>
        </p:txBody>
      </p:sp>
      <p:sp>
        <p:nvSpPr>
          <p:cNvPr id="6" name="TextBox 5">
            <a:extLst>
              <a:ext uri="{FF2B5EF4-FFF2-40B4-BE49-F238E27FC236}">
                <a16:creationId xmlns:a16="http://schemas.microsoft.com/office/drawing/2014/main" id="{4A0393DB-B09B-A9C2-BA43-5F3B850BD46A}"/>
              </a:ext>
            </a:extLst>
          </p:cNvPr>
          <p:cNvSpPr txBox="1"/>
          <p:nvPr/>
        </p:nvSpPr>
        <p:spPr>
          <a:xfrm>
            <a:off x="1063752" y="1707873"/>
            <a:ext cx="4117848" cy="1754326"/>
          </a:xfrm>
          <a:prstGeom prst="rect">
            <a:avLst/>
          </a:prstGeom>
          <a:noFill/>
        </p:spPr>
        <p:txBody>
          <a:bodyPr wrap="square">
            <a:spAutoFit/>
          </a:bodyPr>
          <a:lstStyle/>
          <a:p>
            <a:pPr defTabSz="457200"/>
            <a:r>
              <a:rPr lang="en-US" dirty="0">
                <a:solidFill>
                  <a:prstClr val="black"/>
                </a:solidFill>
                <a:latin typeface="Rockwell" panose="02060603020205020403"/>
              </a:rPr>
              <a:t>In the </a:t>
            </a:r>
            <a:r>
              <a:rPr lang="en-US" b="1" dirty="0">
                <a:solidFill>
                  <a:prstClr val="black"/>
                </a:solidFill>
                <a:latin typeface="Rockwell" panose="02060603020205020403"/>
              </a:rPr>
              <a:t>Grove UART </a:t>
            </a:r>
            <a:r>
              <a:rPr lang="en-US" dirty="0">
                <a:solidFill>
                  <a:prstClr val="black"/>
                </a:solidFill>
                <a:latin typeface="Rockwell" panose="02060603020205020403"/>
              </a:rPr>
              <a:t>module Pin 1 is the RX line (which the base unit uses to receive data, so it is an input) where Pin 2 is the TX line (which the base unit uses to transmit data to the Grove module).</a:t>
            </a:r>
            <a:endParaRPr lang="en-IN" dirty="0">
              <a:solidFill>
                <a:prstClr val="black"/>
              </a:solidFill>
              <a:latin typeface="Rockwell" panose="02060603020205020403"/>
            </a:endParaRPr>
          </a:p>
        </p:txBody>
      </p:sp>
      <p:graphicFrame>
        <p:nvGraphicFramePr>
          <p:cNvPr id="7" name="Table 6">
            <a:extLst>
              <a:ext uri="{FF2B5EF4-FFF2-40B4-BE49-F238E27FC236}">
                <a16:creationId xmlns:a16="http://schemas.microsoft.com/office/drawing/2014/main" id="{8298692B-0707-5193-A81F-BBDD57C5032C}"/>
              </a:ext>
            </a:extLst>
          </p:cNvPr>
          <p:cNvGraphicFramePr>
            <a:graphicFrameLocks noGrp="1"/>
          </p:cNvGraphicFramePr>
          <p:nvPr>
            <p:extLst>
              <p:ext uri="{D42A27DB-BD31-4B8C-83A1-F6EECF244321}">
                <p14:modId xmlns:p14="http://schemas.microsoft.com/office/powerpoint/2010/main" val="788995717"/>
              </p:ext>
            </p:extLst>
          </p:nvPr>
        </p:nvGraphicFramePr>
        <p:xfrm>
          <a:off x="898718" y="3964039"/>
          <a:ext cx="4282882" cy="1854200"/>
        </p:xfrm>
        <a:graphic>
          <a:graphicData uri="http://schemas.openxmlformats.org/drawingml/2006/table">
            <a:tbl>
              <a:tblPr firstRow="1" bandRow="1"/>
              <a:tblGrid>
                <a:gridCol w="959917">
                  <a:extLst>
                    <a:ext uri="{9D8B030D-6E8A-4147-A177-3AD203B41FA5}">
                      <a16:colId xmlns:a16="http://schemas.microsoft.com/office/drawing/2014/main" val="607176806"/>
                    </a:ext>
                  </a:extLst>
                </a:gridCol>
                <a:gridCol w="3322965">
                  <a:extLst>
                    <a:ext uri="{9D8B030D-6E8A-4147-A177-3AD203B41FA5}">
                      <a16:colId xmlns:a16="http://schemas.microsoft.com/office/drawing/2014/main" val="3037112648"/>
                    </a:ext>
                  </a:extLst>
                </a:gridCol>
              </a:tblGrid>
              <a:tr h="370840">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Signal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extLst>
                  <a:ext uri="{0D108BD9-81ED-4DB2-BD59-A6C34878D82A}">
                    <a16:rowId xmlns:a16="http://schemas.microsoft.com/office/drawing/2014/main" val="30409706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RX</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Receive of base unit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2260324360"/>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TX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Transmit of base unit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140175533"/>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VCC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Supply 3.3V</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158661783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Ground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3651230680"/>
                  </a:ext>
                </a:extLst>
              </a:tr>
            </a:tbl>
          </a:graphicData>
        </a:graphic>
      </p:graphicFrame>
      <p:sp>
        <p:nvSpPr>
          <p:cNvPr id="8" name="TextBox 7">
            <a:extLst>
              <a:ext uri="{FF2B5EF4-FFF2-40B4-BE49-F238E27FC236}">
                <a16:creationId xmlns:a16="http://schemas.microsoft.com/office/drawing/2014/main" id="{651352FF-CEA5-5CCA-6ADB-4F651A049696}"/>
              </a:ext>
            </a:extLst>
          </p:cNvPr>
          <p:cNvSpPr txBox="1"/>
          <p:nvPr/>
        </p:nvSpPr>
        <p:spPr>
          <a:xfrm>
            <a:off x="5822563" y="1707873"/>
            <a:ext cx="4117849" cy="1477328"/>
          </a:xfrm>
          <a:prstGeom prst="rect">
            <a:avLst/>
          </a:prstGeom>
          <a:noFill/>
        </p:spPr>
        <p:txBody>
          <a:bodyPr wrap="square">
            <a:spAutoFit/>
          </a:bodyPr>
          <a:lstStyle/>
          <a:p>
            <a:pPr defTabSz="457200"/>
            <a:r>
              <a:rPr lang="en-US" dirty="0">
                <a:solidFill>
                  <a:prstClr val="black"/>
                </a:solidFill>
                <a:latin typeface="Rockwell" panose="02060603020205020403"/>
              </a:rPr>
              <a:t>The </a:t>
            </a:r>
            <a:r>
              <a:rPr lang="en-US" b="1" dirty="0">
                <a:solidFill>
                  <a:prstClr val="black"/>
                </a:solidFill>
                <a:latin typeface="Rockwell" panose="02060603020205020403"/>
              </a:rPr>
              <a:t>Grove I2C connector </a:t>
            </a:r>
            <a:r>
              <a:rPr lang="en-US" dirty="0">
                <a:solidFill>
                  <a:prstClr val="black"/>
                </a:solidFill>
                <a:latin typeface="Rockwell" panose="02060603020205020403"/>
              </a:rPr>
              <a:t>has the standard layout. Pin 1 is the SCL signal and Pin 2 is the SDA signal. Power and Ground are the same as the other connectors. </a:t>
            </a:r>
            <a:endParaRPr lang="en-IN" dirty="0">
              <a:solidFill>
                <a:prstClr val="black"/>
              </a:solidFill>
              <a:latin typeface="Rockwell" panose="02060603020205020403"/>
            </a:endParaRPr>
          </a:p>
        </p:txBody>
      </p:sp>
      <p:graphicFrame>
        <p:nvGraphicFramePr>
          <p:cNvPr id="9" name="Table 8">
            <a:extLst>
              <a:ext uri="{FF2B5EF4-FFF2-40B4-BE49-F238E27FC236}">
                <a16:creationId xmlns:a16="http://schemas.microsoft.com/office/drawing/2014/main" id="{CE79A1E9-8B90-11A7-8B25-92E04DD99FEE}"/>
              </a:ext>
            </a:extLst>
          </p:cNvPr>
          <p:cNvGraphicFramePr>
            <a:graphicFrameLocks noGrp="1"/>
          </p:cNvGraphicFramePr>
          <p:nvPr>
            <p:extLst>
              <p:ext uri="{D42A27DB-BD31-4B8C-83A1-F6EECF244321}">
                <p14:modId xmlns:p14="http://schemas.microsoft.com/office/powerpoint/2010/main" val="1413000155"/>
              </p:ext>
            </p:extLst>
          </p:nvPr>
        </p:nvGraphicFramePr>
        <p:xfrm>
          <a:off x="5947583" y="3964039"/>
          <a:ext cx="4282882" cy="1854200"/>
        </p:xfrm>
        <a:graphic>
          <a:graphicData uri="http://schemas.openxmlformats.org/drawingml/2006/table">
            <a:tbl>
              <a:tblPr firstRow="1" bandRow="1"/>
              <a:tblGrid>
                <a:gridCol w="959917">
                  <a:extLst>
                    <a:ext uri="{9D8B030D-6E8A-4147-A177-3AD203B41FA5}">
                      <a16:colId xmlns:a16="http://schemas.microsoft.com/office/drawing/2014/main" val="607176806"/>
                    </a:ext>
                  </a:extLst>
                </a:gridCol>
                <a:gridCol w="3322965">
                  <a:extLst>
                    <a:ext uri="{9D8B030D-6E8A-4147-A177-3AD203B41FA5}">
                      <a16:colId xmlns:a16="http://schemas.microsoft.com/office/drawing/2014/main" val="3037112648"/>
                    </a:ext>
                  </a:extLst>
                </a:gridCol>
              </a:tblGrid>
              <a:tr h="370840">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Signal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extLst>
                  <a:ext uri="{0D108BD9-81ED-4DB2-BD59-A6C34878D82A}">
                    <a16:rowId xmlns:a16="http://schemas.microsoft.com/office/drawing/2014/main" val="30409706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SCL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I2C clock</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2260324360"/>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SDA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I2C data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140175533"/>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VCC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Supply 3.3V</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158661783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Ground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3651230680"/>
                  </a:ext>
                </a:extLst>
              </a:tr>
            </a:tbl>
          </a:graphicData>
        </a:graphic>
      </p:graphicFrame>
    </p:spTree>
    <p:extLst>
      <p:ext uri="{BB962C8B-B14F-4D97-AF65-F5344CB8AC3E}">
        <p14:creationId xmlns:p14="http://schemas.microsoft.com/office/powerpoint/2010/main" val="19729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073E56-FEDD-A6DE-3CD3-596B923CFF68}"/>
              </a:ext>
            </a:extLst>
          </p:cNvPr>
          <p:cNvSpPr>
            <a:spLocks noGrp="1"/>
          </p:cNvSpPr>
          <p:nvPr>
            <p:ph type="ftr" sz="quarter" idx="11"/>
          </p:nvPr>
        </p:nvSpPr>
        <p:spPr/>
        <p:txBody>
          <a:bodyPr/>
          <a:lstStyle/>
          <a:p>
            <a:r>
              <a:rPr lang="en-US"/>
              <a:t>IOT Lab, ECE Department</a:t>
            </a:r>
          </a:p>
        </p:txBody>
      </p:sp>
      <p:sp>
        <p:nvSpPr>
          <p:cNvPr id="10" name="Title 1">
            <a:extLst>
              <a:ext uri="{FF2B5EF4-FFF2-40B4-BE49-F238E27FC236}">
                <a16:creationId xmlns:a16="http://schemas.microsoft.com/office/drawing/2014/main" id="{998AF44B-60B3-8D10-F953-2D3CB4D8BFD7}"/>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N" dirty="0">
                <a:latin typeface="Rockwell Condensed" panose="02060603050405020104"/>
              </a:rPr>
              <a:t>GROVE PORTS</a:t>
            </a:r>
            <a:endParaRPr kumimoji="0" lang="en-IN" sz="5400" b="0" i="0" u="none" strike="noStrike" kern="1200" cap="all"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Rockwell Condensed" panose="02060603050405020104"/>
              <a:ea typeface="+mj-ea"/>
              <a:cs typeface="+mj-cs"/>
            </a:endParaRPr>
          </a:p>
        </p:txBody>
      </p:sp>
      <p:sp>
        <p:nvSpPr>
          <p:cNvPr id="11" name="TextBox 10">
            <a:extLst>
              <a:ext uri="{FF2B5EF4-FFF2-40B4-BE49-F238E27FC236}">
                <a16:creationId xmlns:a16="http://schemas.microsoft.com/office/drawing/2014/main" id="{949861E2-8D52-34ED-D020-FF0B7878E7B8}"/>
              </a:ext>
            </a:extLst>
          </p:cNvPr>
          <p:cNvSpPr txBox="1"/>
          <p:nvPr/>
        </p:nvSpPr>
        <p:spPr>
          <a:xfrm>
            <a:off x="898718" y="1951672"/>
            <a:ext cx="3702779" cy="1754326"/>
          </a:xfrm>
          <a:prstGeom prst="rect">
            <a:avLst/>
          </a:prstGeom>
          <a:noFill/>
        </p:spPr>
        <p:txBody>
          <a:bodyPr wrap="square">
            <a:spAutoFit/>
          </a:bodyPr>
          <a:lstStyle/>
          <a:p>
            <a:pPr defTabSz="457200"/>
            <a:r>
              <a:rPr lang="en-US" dirty="0">
                <a:solidFill>
                  <a:prstClr val="black"/>
                </a:solidFill>
                <a:latin typeface="Rockwell" panose="02060603020205020403"/>
              </a:rPr>
              <a:t>A </a:t>
            </a:r>
            <a:r>
              <a:rPr lang="en-US" b="1" dirty="0">
                <a:solidFill>
                  <a:prstClr val="black"/>
                </a:solidFill>
                <a:latin typeface="Rockwell" panose="02060603020205020403"/>
              </a:rPr>
              <a:t>digital Grove connector </a:t>
            </a:r>
            <a:r>
              <a:rPr lang="en-US" dirty="0">
                <a:solidFill>
                  <a:prstClr val="black"/>
                </a:solidFill>
                <a:latin typeface="Rockwell" panose="02060603020205020403"/>
              </a:rPr>
              <a:t>consists of the standard four lines coming into the Grove plug. The two signal lines are generically called D0 and D1. GISMO7 modules only use D0</a:t>
            </a:r>
            <a:endParaRPr lang="en-IN" dirty="0">
              <a:solidFill>
                <a:prstClr val="black"/>
              </a:solidFill>
              <a:latin typeface="Rockwell" panose="02060603020205020403"/>
            </a:endParaRPr>
          </a:p>
        </p:txBody>
      </p:sp>
      <p:graphicFrame>
        <p:nvGraphicFramePr>
          <p:cNvPr id="12" name="Table 11">
            <a:extLst>
              <a:ext uri="{FF2B5EF4-FFF2-40B4-BE49-F238E27FC236}">
                <a16:creationId xmlns:a16="http://schemas.microsoft.com/office/drawing/2014/main" id="{F843742E-3C30-1D06-45FD-49855995D0DB}"/>
              </a:ext>
            </a:extLst>
          </p:cNvPr>
          <p:cNvGraphicFramePr>
            <a:graphicFrameLocks noGrp="1"/>
          </p:cNvGraphicFramePr>
          <p:nvPr>
            <p:extLst>
              <p:ext uri="{D42A27DB-BD31-4B8C-83A1-F6EECF244321}">
                <p14:modId xmlns:p14="http://schemas.microsoft.com/office/powerpoint/2010/main" val="1500893097"/>
              </p:ext>
            </p:extLst>
          </p:nvPr>
        </p:nvGraphicFramePr>
        <p:xfrm>
          <a:off x="898718" y="3964039"/>
          <a:ext cx="4282882" cy="2123440"/>
        </p:xfrm>
        <a:graphic>
          <a:graphicData uri="http://schemas.openxmlformats.org/drawingml/2006/table">
            <a:tbl>
              <a:tblPr firstRow="1" bandRow="1"/>
              <a:tblGrid>
                <a:gridCol w="959917">
                  <a:extLst>
                    <a:ext uri="{9D8B030D-6E8A-4147-A177-3AD203B41FA5}">
                      <a16:colId xmlns:a16="http://schemas.microsoft.com/office/drawing/2014/main" val="607176806"/>
                    </a:ext>
                  </a:extLst>
                </a:gridCol>
                <a:gridCol w="3322965">
                  <a:extLst>
                    <a:ext uri="{9D8B030D-6E8A-4147-A177-3AD203B41FA5}">
                      <a16:colId xmlns:a16="http://schemas.microsoft.com/office/drawing/2014/main" val="3037112648"/>
                    </a:ext>
                  </a:extLst>
                </a:gridCol>
              </a:tblGrid>
              <a:tr h="370840">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Signal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extLst>
                  <a:ext uri="{0D108BD9-81ED-4DB2-BD59-A6C34878D82A}">
                    <a16:rowId xmlns:a16="http://schemas.microsoft.com/office/drawing/2014/main" val="30409706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D0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Primary digital input/output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2260324360"/>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D1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Secondary digital input/output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140175533"/>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VCC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Supply 3.3V</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158661783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Ground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3651230680"/>
                  </a:ext>
                </a:extLst>
              </a:tr>
            </a:tbl>
          </a:graphicData>
        </a:graphic>
      </p:graphicFrame>
      <p:sp>
        <p:nvSpPr>
          <p:cNvPr id="13" name="TextBox 12">
            <a:extLst>
              <a:ext uri="{FF2B5EF4-FFF2-40B4-BE49-F238E27FC236}">
                <a16:creationId xmlns:a16="http://schemas.microsoft.com/office/drawing/2014/main" id="{5230B240-82DC-734E-CD2D-509299D08E70}"/>
              </a:ext>
            </a:extLst>
          </p:cNvPr>
          <p:cNvSpPr txBox="1"/>
          <p:nvPr/>
        </p:nvSpPr>
        <p:spPr>
          <a:xfrm>
            <a:off x="5957414" y="1951672"/>
            <a:ext cx="3814916" cy="1754326"/>
          </a:xfrm>
          <a:prstGeom prst="rect">
            <a:avLst/>
          </a:prstGeom>
          <a:noFill/>
        </p:spPr>
        <p:txBody>
          <a:bodyPr wrap="square">
            <a:spAutoFit/>
          </a:bodyPr>
          <a:lstStyle/>
          <a:p>
            <a:pPr defTabSz="457200"/>
            <a:r>
              <a:rPr lang="en-US" dirty="0">
                <a:solidFill>
                  <a:prstClr val="black"/>
                </a:solidFill>
                <a:latin typeface="Rockwell" panose="02060603020205020403"/>
              </a:rPr>
              <a:t>An </a:t>
            </a:r>
            <a:r>
              <a:rPr lang="en-US" b="1" dirty="0">
                <a:solidFill>
                  <a:prstClr val="black"/>
                </a:solidFill>
                <a:latin typeface="Rockwell" panose="02060603020205020403"/>
              </a:rPr>
              <a:t>Grove Analog connector </a:t>
            </a:r>
            <a:r>
              <a:rPr lang="en-US" dirty="0">
                <a:solidFill>
                  <a:prstClr val="black"/>
                </a:solidFill>
                <a:latin typeface="Rockwell" panose="02060603020205020403"/>
              </a:rPr>
              <a:t>consists of the standard four lines coming into the Grove plug. The two signal lines are generically called A0 and A1. Most modules only use A0. </a:t>
            </a:r>
            <a:endParaRPr lang="en-IN" dirty="0">
              <a:solidFill>
                <a:prstClr val="black"/>
              </a:solidFill>
              <a:latin typeface="Rockwell" panose="02060603020205020403"/>
            </a:endParaRPr>
          </a:p>
        </p:txBody>
      </p:sp>
      <p:graphicFrame>
        <p:nvGraphicFramePr>
          <p:cNvPr id="14" name="Table 13">
            <a:extLst>
              <a:ext uri="{FF2B5EF4-FFF2-40B4-BE49-F238E27FC236}">
                <a16:creationId xmlns:a16="http://schemas.microsoft.com/office/drawing/2014/main" id="{DF1615AC-8191-AA5B-2922-D0C1F8B9AC36}"/>
              </a:ext>
            </a:extLst>
          </p:cNvPr>
          <p:cNvGraphicFramePr>
            <a:graphicFrameLocks noGrp="1"/>
          </p:cNvGraphicFramePr>
          <p:nvPr>
            <p:extLst>
              <p:ext uri="{D42A27DB-BD31-4B8C-83A1-F6EECF244321}">
                <p14:modId xmlns:p14="http://schemas.microsoft.com/office/powerpoint/2010/main" val="3641234882"/>
              </p:ext>
            </p:extLst>
          </p:nvPr>
        </p:nvGraphicFramePr>
        <p:xfrm>
          <a:off x="6016408" y="3964039"/>
          <a:ext cx="4282882" cy="1854200"/>
        </p:xfrm>
        <a:graphic>
          <a:graphicData uri="http://schemas.openxmlformats.org/drawingml/2006/table">
            <a:tbl>
              <a:tblPr firstRow="1" bandRow="1"/>
              <a:tblGrid>
                <a:gridCol w="959917">
                  <a:extLst>
                    <a:ext uri="{9D8B030D-6E8A-4147-A177-3AD203B41FA5}">
                      <a16:colId xmlns:a16="http://schemas.microsoft.com/office/drawing/2014/main" val="607176806"/>
                    </a:ext>
                  </a:extLst>
                </a:gridCol>
                <a:gridCol w="3322965">
                  <a:extLst>
                    <a:ext uri="{9D8B030D-6E8A-4147-A177-3AD203B41FA5}">
                      <a16:colId xmlns:a16="http://schemas.microsoft.com/office/drawing/2014/main" val="3037112648"/>
                    </a:ext>
                  </a:extLst>
                </a:gridCol>
              </a:tblGrid>
              <a:tr h="370840">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Signal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tc>
                  <a:txBody>
                    <a:bodyPr/>
                    <a:lstStyle>
                      <a:lvl1pPr marL="0" algn="l" defTabSz="914400" rtl="0" eaLnBrk="1" latinLnBrk="0" hangingPunct="1">
                        <a:defRPr sz="1800" b="1" kern="1200">
                          <a:solidFill>
                            <a:schemeClr val="lt1"/>
                          </a:solidFill>
                          <a:latin typeface="Rockwell" panose="02060603020205020403"/>
                        </a:defRPr>
                      </a:lvl1pPr>
                      <a:lvl2pPr marL="457200" algn="l" defTabSz="914400" rtl="0" eaLnBrk="1" latinLnBrk="0" hangingPunct="1">
                        <a:defRPr sz="1800" b="1" kern="1200">
                          <a:solidFill>
                            <a:schemeClr val="lt1"/>
                          </a:solidFill>
                          <a:latin typeface="Rockwell" panose="02060603020205020403"/>
                        </a:defRPr>
                      </a:lvl2pPr>
                      <a:lvl3pPr marL="914400" algn="l" defTabSz="914400" rtl="0" eaLnBrk="1" latinLnBrk="0" hangingPunct="1">
                        <a:defRPr sz="1800" b="1" kern="1200">
                          <a:solidFill>
                            <a:schemeClr val="lt1"/>
                          </a:solidFill>
                          <a:latin typeface="Rockwell" panose="02060603020205020403"/>
                        </a:defRPr>
                      </a:lvl3pPr>
                      <a:lvl4pPr marL="1371600" algn="l" defTabSz="914400" rtl="0" eaLnBrk="1" latinLnBrk="0" hangingPunct="1">
                        <a:defRPr sz="1800" b="1" kern="1200">
                          <a:solidFill>
                            <a:schemeClr val="lt1"/>
                          </a:solidFill>
                          <a:latin typeface="Rockwell" panose="02060603020205020403"/>
                        </a:defRPr>
                      </a:lvl4pPr>
                      <a:lvl5pPr marL="1828800" algn="l" defTabSz="914400" rtl="0" eaLnBrk="1" latinLnBrk="0" hangingPunct="1">
                        <a:defRPr sz="1800" b="1" kern="1200">
                          <a:solidFill>
                            <a:schemeClr val="lt1"/>
                          </a:solidFill>
                          <a:latin typeface="Rockwell" panose="02060603020205020403"/>
                        </a:defRPr>
                      </a:lvl5pPr>
                      <a:lvl6pPr marL="2286000" algn="l" defTabSz="914400" rtl="0" eaLnBrk="1" latinLnBrk="0" hangingPunct="1">
                        <a:defRPr sz="1800" b="1" kern="1200">
                          <a:solidFill>
                            <a:schemeClr val="lt1"/>
                          </a:solidFill>
                          <a:latin typeface="Rockwell" panose="02060603020205020403"/>
                        </a:defRPr>
                      </a:lvl6pPr>
                      <a:lvl7pPr marL="2743200" algn="l" defTabSz="914400" rtl="0" eaLnBrk="1" latinLnBrk="0" hangingPunct="1">
                        <a:defRPr sz="1800" b="1" kern="1200">
                          <a:solidFill>
                            <a:schemeClr val="lt1"/>
                          </a:solidFill>
                          <a:latin typeface="Rockwell" panose="02060603020205020403"/>
                        </a:defRPr>
                      </a:lvl7pPr>
                      <a:lvl8pPr marL="3200400" algn="l" defTabSz="914400" rtl="0" eaLnBrk="1" latinLnBrk="0" hangingPunct="1">
                        <a:defRPr sz="1800" b="1" kern="1200">
                          <a:solidFill>
                            <a:schemeClr val="lt1"/>
                          </a:solidFill>
                          <a:latin typeface="Rockwell" panose="02060603020205020403"/>
                        </a:defRPr>
                      </a:lvl8pPr>
                      <a:lvl9pPr marL="3657600" algn="l" defTabSz="914400" rtl="0" eaLnBrk="1" latinLnBrk="0" hangingPunct="1">
                        <a:defRPr sz="1800" b="1" kern="1200">
                          <a:solidFill>
                            <a:schemeClr val="lt1"/>
                          </a:solidFill>
                          <a:latin typeface="Rockwell" panose="02060603020205020403"/>
                        </a:defRPr>
                      </a:lvl9pPr>
                    </a:lstStyle>
                    <a:p>
                      <a:r>
                        <a:rPr lang="en-IN"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34817"/>
                    </a:solidFill>
                  </a:tcPr>
                </a:tc>
                <a:extLst>
                  <a:ext uri="{0D108BD9-81ED-4DB2-BD59-A6C34878D82A}">
                    <a16:rowId xmlns:a16="http://schemas.microsoft.com/office/drawing/2014/main" val="30409706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A0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Primary </a:t>
                      </a:r>
                      <a:r>
                        <a:rPr lang="en-IN" dirty="0" err="1"/>
                        <a:t>analog</a:t>
                      </a:r>
                      <a:r>
                        <a:rPr lang="en-IN" dirty="0"/>
                        <a:t> input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2260324360"/>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Secondary </a:t>
                      </a:r>
                      <a:r>
                        <a:rPr lang="en-IN" dirty="0" err="1"/>
                        <a:t>analog</a:t>
                      </a:r>
                      <a:r>
                        <a:rPr lang="en-IN" dirty="0"/>
                        <a:t> input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140175533"/>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VCC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Supply 3.3V</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40000"/>
                      </a:srgbClr>
                    </a:solidFill>
                  </a:tcPr>
                </a:tc>
                <a:extLst>
                  <a:ext uri="{0D108BD9-81ED-4DB2-BD59-A6C34878D82A}">
                    <a16:rowId xmlns:a16="http://schemas.microsoft.com/office/drawing/2014/main" val="1586617837"/>
                  </a:ext>
                </a:extLst>
              </a:tr>
              <a:tr h="370840">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Rockwell" panose="02060603020205020403"/>
                        </a:defRPr>
                      </a:lvl1pPr>
                      <a:lvl2pPr marL="457200" algn="l" defTabSz="914400" rtl="0" eaLnBrk="1" latinLnBrk="0" hangingPunct="1">
                        <a:defRPr sz="1800" kern="1200">
                          <a:solidFill>
                            <a:schemeClr val="dk1"/>
                          </a:solidFill>
                          <a:latin typeface="Rockwell" panose="02060603020205020403"/>
                        </a:defRPr>
                      </a:lvl2pPr>
                      <a:lvl3pPr marL="914400" algn="l" defTabSz="914400" rtl="0" eaLnBrk="1" latinLnBrk="0" hangingPunct="1">
                        <a:defRPr sz="1800" kern="1200">
                          <a:solidFill>
                            <a:schemeClr val="dk1"/>
                          </a:solidFill>
                          <a:latin typeface="Rockwell" panose="02060603020205020403"/>
                        </a:defRPr>
                      </a:lvl3pPr>
                      <a:lvl4pPr marL="1371600" algn="l" defTabSz="914400" rtl="0" eaLnBrk="1" latinLnBrk="0" hangingPunct="1">
                        <a:defRPr sz="1800" kern="1200">
                          <a:solidFill>
                            <a:schemeClr val="dk1"/>
                          </a:solidFill>
                          <a:latin typeface="Rockwell" panose="02060603020205020403"/>
                        </a:defRPr>
                      </a:lvl4pPr>
                      <a:lvl5pPr marL="1828800" algn="l" defTabSz="914400" rtl="0" eaLnBrk="1" latinLnBrk="0" hangingPunct="1">
                        <a:defRPr sz="1800" kern="1200">
                          <a:solidFill>
                            <a:schemeClr val="dk1"/>
                          </a:solidFill>
                          <a:latin typeface="Rockwell" panose="02060603020205020403"/>
                        </a:defRPr>
                      </a:lvl5pPr>
                      <a:lvl6pPr marL="2286000" algn="l" defTabSz="914400" rtl="0" eaLnBrk="1" latinLnBrk="0" hangingPunct="1">
                        <a:defRPr sz="1800" kern="1200">
                          <a:solidFill>
                            <a:schemeClr val="dk1"/>
                          </a:solidFill>
                          <a:latin typeface="Rockwell" panose="02060603020205020403"/>
                        </a:defRPr>
                      </a:lvl6pPr>
                      <a:lvl7pPr marL="2743200" algn="l" defTabSz="914400" rtl="0" eaLnBrk="1" latinLnBrk="0" hangingPunct="1">
                        <a:defRPr sz="1800" kern="1200">
                          <a:solidFill>
                            <a:schemeClr val="dk1"/>
                          </a:solidFill>
                          <a:latin typeface="Rockwell" panose="02060603020205020403"/>
                        </a:defRPr>
                      </a:lvl7pPr>
                      <a:lvl8pPr marL="3200400" algn="l" defTabSz="914400" rtl="0" eaLnBrk="1" latinLnBrk="0" hangingPunct="1">
                        <a:defRPr sz="1800" kern="1200">
                          <a:solidFill>
                            <a:schemeClr val="dk1"/>
                          </a:solidFill>
                          <a:latin typeface="Rockwell" panose="02060603020205020403"/>
                        </a:defRPr>
                      </a:lvl8pPr>
                      <a:lvl9pPr marL="3657600" algn="l" defTabSz="914400" rtl="0" eaLnBrk="1" latinLnBrk="0" hangingPunct="1">
                        <a:defRPr sz="1800" kern="1200">
                          <a:solidFill>
                            <a:schemeClr val="dk1"/>
                          </a:solidFill>
                          <a:latin typeface="Rockwell" panose="02060603020205020403"/>
                        </a:defRPr>
                      </a:lvl9pPr>
                    </a:lstStyle>
                    <a:p>
                      <a:r>
                        <a:rPr lang="en-IN" dirty="0"/>
                        <a:t>Ground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3651230680"/>
                  </a:ext>
                </a:extLst>
              </a:tr>
            </a:tbl>
          </a:graphicData>
        </a:graphic>
      </p:graphicFrame>
    </p:spTree>
    <p:extLst>
      <p:ext uri="{BB962C8B-B14F-4D97-AF65-F5344CB8AC3E}">
        <p14:creationId xmlns:p14="http://schemas.microsoft.com/office/powerpoint/2010/main" val="264401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IOT Lab, ECE Department</a:t>
            </a:r>
          </a:p>
        </p:txBody>
      </p:sp>
      <p:sp>
        <p:nvSpPr>
          <p:cNvPr id="12" name="Title 1"/>
          <p:cNvSpPr>
            <a:spLocks noGrp="1"/>
          </p:cNvSpPr>
          <p:nvPr>
            <p:ph type="title"/>
          </p:nvPr>
        </p:nvSpPr>
        <p:spPr>
          <a:xfrm>
            <a:off x="838200" y="419066"/>
            <a:ext cx="10515600" cy="1325563"/>
          </a:xfrm>
        </p:spPr>
        <p:txBody>
          <a:bodyPr/>
          <a:lstStyle/>
          <a:p>
            <a:r>
              <a:rPr lang="en-US" dirty="0"/>
              <a:t>Agenda</a:t>
            </a:r>
          </a:p>
        </p:txBody>
      </p:sp>
      <p:sp>
        <p:nvSpPr>
          <p:cNvPr id="2" name="Rounded Rectangle 1"/>
          <p:cNvSpPr/>
          <p:nvPr/>
        </p:nvSpPr>
        <p:spPr>
          <a:xfrm>
            <a:off x="565245" y="1690688"/>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TextBox 8"/>
          <p:cNvSpPr txBox="1"/>
          <p:nvPr/>
        </p:nvSpPr>
        <p:spPr>
          <a:xfrm>
            <a:off x="1384110" y="1579159"/>
            <a:ext cx="4155745" cy="923330"/>
          </a:xfrm>
          <a:prstGeom prst="rect">
            <a:avLst/>
          </a:prstGeom>
          <a:noFill/>
        </p:spPr>
        <p:txBody>
          <a:bodyPr wrap="square" rtlCol="0">
            <a:spAutoFit/>
          </a:bodyPr>
          <a:lstStyle/>
          <a:p>
            <a:r>
              <a:rPr lang="en-US" b="1" dirty="0"/>
              <a:t>Introduction</a:t>
            </a:r>
            <a:r>
              <a:rPr lang="en-US" dirty="0"/>
              <a:t> to IoT, Building Blocks in IoT, IoT eco-system              </a:t>
            </a:r>
          </a:p>
          <a:p>
            <a:endParaRPr lang="en-US" dirty="0"/>
          </a:p>
        </p:txBody>
      </p:sp>
      <p:sp>
        <p:nvSpPr>
          <p:cNvPr id="11" name="Rounded Rectangle 10"/>
          <p:cNvSpPr/>
          <p:nvPr/>
        </p:nvSpPr>
        <p:spPr>
          <a:xfrm>
            <a:off x="565245" y="2729648"/>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TextBox 12"/>
          <p:cNvSpPr txBox="1"/>
          <p:nvPr/>
        </p:nvSpPr>
        <p:spPr>
          <a:xfrm>
            <a:off x="1384110" y="4755564"/>
            <a:ext cx="3965082" cy="646331"/>
          </a:xfrm>
          <a:prstGeom prst="rect">
            <a:avLst/>
          </a:prstGeom>
          <a:noFill/>
        </p:spPr>
        <p:txBody>
          <a:bodyPr wrap="square" rtlCol="0">
            <a:spAutoFit/>
          </a:bodyPr>
          <a:lstStyle/>
          <a:p>
            <a:r>
              <a:rPr lang="en-US" b="1" dirty="0"/>
              <a:t>Getting Started: </a:t>
            </a:r>
            <a:r>
              <a:rPr lang="en-US" dirty="0" err="1"/>
              <a:t>LED,Relay,Magnetic</a:t>
            </a:r>
            <a:r>
              <a:rPr lang="en-US" dirty="0"/>
              <a:t> Switch, Soil Moisture, </a:t>
            </a:r>
            <a:r>
              <a:rPr lang="en-US" dirty="0" err="1"/>
              <a:t>WiFi</a:t>
            </a:r>
            <a:r>
              <a:rPr lang="en-US" dirty="0"/>
              <a:t>, Firebase</a:t>
            </a:r>
          </a:p>
        </p:txBody>
      </p:sp>
      <p:sp>
        <p:nvSpPr>
          <p:cNvPr id="14" name="Rounded Rectangle 13"/>
          <p:cNvSpPr/>
          <p:nvPr/>
        </p:nvSpPr>
        <p:spPr>
          <a:xfrm>
            <a:off x="565245" y="3801141"/>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 name="Rounded Rectangle 15"/>
          <p:cNvSpPr/>
          <p:nvPr/>
        </p:nvSpPr>
        <p:spPr>
          <a:xfrm>
            <a:off x="565245" y="4744184"/>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Rounded Rectangle 17"/>
          <p:cNvSpPr/>
          <p:nvPr/>
        </p:nvSpPr>
        <p:spPr>
          <a:xfrm>
            <a:off x="5662684" y="1734880"/>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TextBox 18"/>
          <p:cNvSpPr txBox="1"/>
          <p:nvPr/>
        </p:nvSpPr>
        <p:spPr>
          <a:xfrm>
            <a:off x="6406486" y="2771318"/>
            <a:ext cx="3493827" cy="923330"/>
          </a:xfrm>
          <a:prstGeom prst="rect">
            <a:avLst/>
          </a:prstGeom>
          <a:noFill/>
        </p:spPr>
        <p:txBody>
          <a:bodyPr wrap="square" rtlCol="0">
            <a:spAutoFit/>
          </a:bodyPr>
          <a:lstStyle/>
          <a:p>
            <a:r>
              <a:rPr lang="en-IN" b="1" dirty="0"/>
              <a:t>Firebase: </a:t>
            </a:r>
            <a:r>
              <a:rPr lang="en-IN" dirty="0"/>
              <a:t>Introduction, Creation of Realtime Database, Access with Arduino</a:t>
            </a:r>
            <a:endParaRPr lang="en-US" dirty="0"/>
          </a:p>
        </p:txBody>
      </p:sp>
      <p:sp>
        <p:nvSpPr>
          <p:cNvPr id="20" name="Rounded Rectangle 19"/>
          <p:cNvSpPr/>
          <p:nvPr/>
        </p:nvSpPr>
        <p:spPr>
          <a:xfrm>
            <a:off x="5662684" y="2836822"/>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3" name="TextBox 22">
            <a:extLst>
              <a:ext uri="{FF2B5EF4-FFF2-40B4-BE49-F238E27FC236}">
                <a16:creationId xmlns:a16="http://schemas.microsoft.com/office/drawing/2014/main" id="{390D5A61-0D71-454B-90EC-4F0D4696B159}"/>
              </a:ext>
            </a:extLst>
          </p:cNvPr>
          <p:cNvSpPr txBox="1"/>
          <p:nvPr/>
        </p:nvSpPr>
        <p:spPr>
          <a:xfrm>
            <a:off x="6500484" y="1630421"/>
            <a:ext cx="3493827" cy="646331"/>
          </a:xfrm>
          <a:prstGeom prst="rect">
            <a:avLst/>
          </a:prstGeom>
          <a:noFill/>
        </p:spPr>
        <p:txBody>
          <a:bodyPr wrap="square" rtlCol="0">
            <a:spAutoFit/>
          </a:bodyPr>
          <a:lstStyle/>
          <a:p>
            <a:r>
              <a:rPr lang="en-US" b="1" dirty="0"/>
              <a:t>GitHub resources: </a:t>
            </a:r>
            <a:r>
              <a:rPr lang="en-US" dirty="0"/>
              <a:t>Sensor interface, OLED, Firebase, Mobile App</a:t>
            </a:r>
          </a:p>
        </p:txBody>
      </p:sp>
      <p:sp>
        <p:nvSpPr>
          <p:cNvPr id="17" name="TextBox 16">
            <a:extLst>
              <a:ext uri="{FF2B5EF4-FFF2-40B4-BE49-F238E27FC236}">
                <a16:creationId xmlns:a16="http://schemas.microsoft.com/office/drawing/2014/main" id="{E5063E22-9641-40D7-BF16-FA2B088FA33F}"/>
              </a:ext>
            </a:extLst>
          </p:cNvPr>
          <p:cNvSpPr txBox="1"/>
          <p:nvPr/>
        </p:nvSpPr>
        <p:spPr>
          <a:xfrm>
            <a:off x="1309047" y="2624210"/>
            <a:ext cx="4155745" cy="646331"/>
          </a:xfrm>
          <a:prstGeom prst="rect">
            <a:avLst/>
          </a:prstGeom>
          <a:noFill/>
        </p:spPr>
        <p:txBody>
          <a:bodyPr wrap="square" rtlCol="0">
            <a:spAutoFit/>
          </a:bodyPr>
          <a:lstStyle/>
          <a:p>
            <a:r>
              <a:rPr lang="en-US" b="1" dirty="0"/>
              <a:t>GISMO board</a:t>
            </a:r>
            <a:r>
              <a:rPr lang="en-US" dirty="0"/>
              <a:t>: introduction, features, resources, versions, sensors supported</a:t>
            </a:r>
          </a:p>
        </p:txBody>
      </p:sp>
      <p:sp>
        <p:nvSpPr>
          <p:cNvPr id="25" name="TextBox 24">
            <a:extLst>
              <a:ext uri="{FF2B5EF4-FFF2-40B4-BE49-F238E27FC236}">
                <a16:creationId xmlns:a16="http://schemas.microsoft.com/office/drawing/2014/main" id="{82DE1F2F-8911-4057-93F7-E2DFB5016C3E}"/>
              </a:ext>
            </a:extLst>
          </p:cNvPr>
          <p:cNvSpPr txBox="1"/>
          <p:nvPr/>
        </p:nvSpPr>
        <p:spPr>
          <a:xfrm>
            <a:off x="1282066" y="3714215"/>
            <a:ext cx="3965082" cy="646331"/>
          </a:xfrm>
          <a:prstGeom prst="rect">
            <a:avLst/>
          </a:prstGeom>
          <a:noFill/>
        </p:spPr>
        <p:txBody>
          <a:bodyPr wrap="square" rtlCol="0">
            <a:spAutoFit/>
          </a:bodyPr>
          <a:lstStyle/>
          <a:p>
            <a:r>
              <a:rPr lang="en-US" b="1" dirty="0"/>
              <a:t>Arduino IDE:</a:t>
            </a:r>
            <a:r>
              <a:rPr lang="en-US" dirty="0"/>
              <a:t> </a:t>
            </a:r>
            <a:r>
              <a:rPr lang="en-US" dirty="0" err="1"/>
              <a:t>Introduction,Basics</a:t>
            </a:r>
            <a:r>
              <a:rPr lang="en-US" dirty="0"/>
              <a:t>, Add-on for ESP32 programming</a:t>
            </a:r>
            <a:r>
              <a:rPr lang="en-US" b="1" dirty="0"/>
              <a:t> </a:t>
            </a:r>
            <a:endParaRPr lang="en-US" dirty="0"/>
          </a:p>
        </p:txBody>
      </p:sp>
      <p:sp>
        <p:nvSpPr>
          <p:cNvPr id="21" name="Rounded Rectangle 19">
            <a:extLst>
              <a:ext uri="{FF2B5EF4-FFF2-40B4-BE49-F238E27FC236}">
                <a16:creationId xmlns:a16="http://schemas.microsoft.com/office/drawing/2014/main" id="{5D6CA7E4-267C-DC77-95A7-B525699B28E1}"/>
              </a:ext>
            </a:extLst>
          </p:cNvPr>
          <p:cNvSpPr/>
          <p:nvPr/>
        </p:nvSpPr>
        <p:spPr>
          <a:xfrm>
            <a:off x="5622147" y="4700577"/>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2" name="Rounded Rectangle 19">
            <a:extLst>
              <a:ext uri="{FF2B5EF4-FFF2-40B4-BE49-F238E27FC236}">
                <a16:creationId xmlns:a16="http://schemas.microsoft.com/office/drawing/2014/main" id="{BCF31C03-A2F6-8812-F17C-4BC94D09A07F}"/>
              </a:ext>
            </a:extLst>
          </p:cNvPr>
          <p:cNvSpPr/>
          <p:nvPr/>
        </p:nvSpPr>
        <p:spPr>
          <a:xfrm>
            <a:off x="5622147" y="3801141"/>
            <a:ext cx="545910" cy="47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 name="TextBox 2">
            <a:extLst>
              <a:ext uri="{FF2B5EF4-FFF2-40B4-BE49-F238E27FC236}">
                <a16:creationId xmlns:a16="http://schemas.microsoft.com/office/drawing/2014/main" id="{BEAF1ADE-32BE-074E-9CEB-B77696AC665C}"/>
              </a:ext>
            </a:extLst>
          </p:cNvPr>
          <p:cNvSpPr txBox="1"/>
          <p:nvPr/>
        </p:nvSpPr>
        <p:spPr>
          <a:xfrm>
            <a:off x="6406486" y="3760000"/>
            <a:ext cx="3077737" cy="646331"/>
          </a:xfrm>
          <a:prstGeom prst="rect">
            <a:avLst/>
          </a:prstGeom>
          <a:noFill/>
        </p:spPr>
        <p:txBody>
          <a:bodyPr wrap="square" rtlCol="0">
            <a:spAutoFit/>
          </a:bodyPr>
          <a:lstStyle/>
          <a:p>
            <a:r>
              <a:rPr lang="en-IN" b="1" dirty="0" err="1"/>
              <a:t>Kodular</a:t>
            </a:r>
            <a:r>
              <a:rPr lang="en-IN" b="1" dirty="0"/>
              <a:t>: </a:t>
            </a:r>
            <a:r>
              <a:rPr lang="en-IN" dirty="0"/>
              <a:t>Introduction, Basic apps, Firebase access</a:t>
            </a:r>
          </a:p>
        </p:txBody>
      </p:sp>
      <p:sp>
        <p:nvSpPr>
          <p:cNvPr id="26" name="TextBox 25">
            <a:extLst>
              <a:ext uri="{FF2B5EF4-FFF2-40B4-BE49-F238E27FC236}">
                <a16:creationId xmlns:a16="http://schemas.microsoft.com/office/drawing/2014/main" id="{3CC6183D-8727-2CFB-326B-0AEAA2FE0ED6}"/>
              </a:ext>
            </a:extLst>
          </p:cNvPr>
          <p:cNvSpPr txBox="1"/>
          <p:nvPr/>
        </p:nvSpPr>
        <p:spPr>
          <a:xfrm>
            <a:off x="6406485" y="4672067"/>
            <a:ext cx="3077737" cy="646331"/>
          </a:xfrm>
          <a:prstGeom prst="rect">
            <a:avLst/>
          </a:prstGeom>
          <a:noFill/>
        </p:spPr>
        <p:txBody>
          <a:bodyPr wrap="square" rtlCol="0">
            <a:spAutoFit/>
          </a:bodyPr>
          <a:lstStyle/>
          <a:p>
            <a:r>
              <a:rPr lang="en-IN" b="1" dirty="0"/>
              <a:t>Projects</a:t>
            </a:r>
            <a:r>
              <a:rPr lang="en-IN" dirty="0"/>
              <a:t>: Putting all the blocks together for complete projects</a:t>
            </a:r>
          </a:p>
        </p:txBody>
      </p:sp>
    </p:spTree>
    <p:extLst>
      <p:ext uri="{BB962C8B-B14F-4D97-AF65-F5344CB8AC3E}">
        <p14:creationId xmlns:p14="http://schemas.microsoft.com/office/powerpoint/2010/main" val="401778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8B06-00B8-4AAC-AFBF-740522D9F549}"/>
              </a:ext>
            </a:extLst>
          </p:cNvPr>
          <p:cNvSpPr>
            <a:spLocks noGrp="1"/>
          </p:cNvSpPr>
          <p:nvPr>
            <p:ph type="title"/>
          </p:nvPr>
        </p:nvSpPr>
        <p:spPr/>
        <p:txBody>
          <a:bodyPr/>
          <a:lstStyle/>
          <a:p>
            <a:r>
              <a:rPr lang="en-IN" dirty="0"/>
              <a:t>ESP32 Dev Kit</a:t>
            </a:r>
          </a:p>
        </p:txBody>
      </p:sp>
      <p:sp>
        <p:nvSpPr>
          <p:cNvPr id="4" name="Footer Placeholder 3">
            <a:extLst>
              <a:ext uri="{FF2B5EF4-FFF2-40B4-BE49-F238E27FC236}">
                <a16:creationId xmlns:a16="http://schemas.microsoft.com/office/drawing/2014/main" id="{ACDB386B-FEC5-40BF-9AF2-FD564209EBB6}"/>
              </a:ext>
            </a:extLst>
          </p:cNvPr>
          <p:cNvSpPr>
            <a:spLocks noGrp="1"/>
          </p:cNvSpPr>
          <p:nvPr>
            <p:ph type="ftr" sz="quarter" idx="11"/>
          </p:nvPr>
        </p:nvSpPr>
        <p:spPr/>
        <p:txBody>
          <a:bodyPr/>
          <a:lstStyle/>
          <a:p>
            <a:r>
              <a:rPr lang="en-US"/>
              <a:t>IOT Lab, ECE Department</a:t>
            </a:r>
          </a:p>
        </p:txBody>
      </p:sp>
      <p:sp>
        <p:nvSpPr>
          <p:cNvPr id="9" name="TextBox 8">
            <a:extLst>
              <a:ext uri="{FF2B5EF4-FFF2-40B4-BE49-F238E27FC236}">
                <a16:creationId xmlns:a16="http://schemas.microsoft.com/office/drawing/2014/main" id="{F61B12C4-8542-4E7E-98F2-837AB046A871}"/>
              </a:ext>
            </a:extLst>
          </p:cNvPr>
          <p:cNvSpPr txBox="1"/>
          <p:nvPr/>
        </p:nvSpPr>
        <p:spPr>
          <a:xfrm>
            <a:off x="6312309" y="365125"/>
            <a:ext cx="4621161" cy="5755422"/>
          </a:xfrm>
          <a:prstGeom prst="rect">
            <a:avLst/>
          </a:prstGeom>
          <a:noFill/>
        </p:spPr>
        <p:txBody>
          <a:bodyPr wrap="square" rtlCol="0">
            <a:spAutoFit/>
          </a:bodyPr>
          <a:lstStyle/>
          <a:p>
            <a:pPr algn="just"/>
            <a:r>
              <a:rPr lang="en-US" sz="1600" b="1" i="0" dirty="0">
                <a:solidFill>
                  <a:srgbClr val="555555"/>
                </a:solidFill>
                <a:effectLst/>
                <a:latin typeface="Roboto"/>
              </a:rPr>
              <a:t>ESP-WROOM-32</a:t>
            </a:r>
            <a:r>
              <a:rPr lang="en-US" sz="1600" b="0" i="0" dirty="0">
                <a:solidFill>
                  <a:srgbClr val="555555"/>
                </a:solidFill>
                <a:effectLst/>
                <a:latin typeface="Roboto"/>
              </a:rPr>
              <a:t>: 32-bit microprocessor</a:t>
            </a:r>
          </a:p>
          <a:p>
            <a:pPr algn="just"/>
            <a:endParaRPr lang="en-US" sz="1600" b="1" i="0" dirty="0">
              <a:solidFill>
                <a:srgbClr val="555555"/>
              </a:solidFill>
              <a:effectLst/>
              <a:latin typeface="Roboto"/>
            </a:endParaRPr>
          </a:p>
          <a:p>
            <a:pPr algn="just"/>
            <a:r>
              <a:rPr lang="en-US" sz="1600" b="1" i="0" dirty="0">
                <a:solidFill>
                  <a:srgbClr val="555555"/>
                </a:solidFill>
                <a:effectLst/>
                <a:latin typeface="Roboto"/>
              </a:rPr>
              <a:t>I/O pins:</a:t>
            </a:r>
            <a:r>
              <a:rPr lang="en-US" sz="1600" dirty="0">
                <a:solidFill>
                  <a:srgbClr val="555555"/>
                </a:solidFill>
                <a:latin typeface="Roboto"/>
              </a:rPr>
              <a:t> </a:t>
            </a:r>
            <a:r>
              <a:rPr lang="en-US" sz="1600" b="0" i="0" dirty="0">
                <a:solidFill>
                  <a:srgbClr val="555555"/>
                </a:solidFill>
                <a:effectLst/>
                <a:latin typeface="Roboto"/>
              </a:rPr>
              <a:t>These pins are capable of Digital Read/Write, Analog Read/Write, PWM, IIC, SPI, DAC and much more. </a:t>
            </a:r>
          </a:p>
          <a:p>
            <a:pPr algn="just"/>
            <a:endParaRPr lang="en-US" sz="1600" dirty="0">
              <a:solidFill>
                <a:srgbClr val="555555"/>
              </a:solidFill>
              <a:latin typeface="Roboto"/>
            </a:endParaRPr>
          </a:p>
          <a:p>
            <a:pPr algn="just"/>
            <a:r>
              <a:rPr lang="en-US" sz="1600" b="1" i="0" dirty="0">
                <a:solidFill>
                  <a:srgbClr val="555555"/>
                </a:solidFill>
                <a:effectLst/>
                <a:latin typeface="Roboto"/>
              </a:rPr>
              <a:t>Micro-USB jack:</a:t>
            </a:r>
            <a:r>
              <a:rPr lang="en-US" sz="1600" b="0" i="0" dirty="0">
                <a:solidFill>
                  <a:srgbClr val="555555"/>
                </a:solidFill>
                <a:effectLst/>
                <a:latin typeface="Roboto"/>
              </a:rPr>
              <a:t>  The micro USB jack is used to connect the ESP32 to our computer through a USB cable.  It is used to program the ESP module as well as can be used for serial debugging as it supports serial communication</a:t>
            </a:r>
          </a:p>
          <a:p>
            <a:pPr algn="just"/>
            <a:endParaRPr lang="en-US" sz="1600" b="1" i="0" dirty="0">
              <a:solidFill>
                <a:srgbClr val="555555"/>
              </a:solidFill>
              <a:effectLst/>
              <a:latin typeface="Roboto"/>
            </a:endParaRPr>
          </a:p>
          <a:p>
            <a:pPr algn="just"/>
            <a:r>
              <a:rPr lang="en-US" sz="1600" b="1" i="0" dirty="0">
                <a:solidFill>
                  <a:srgbClr val="555555"/>
                </a:solidFill>
                <a:effectLst/>
                <a:latin typeface="Roboto"/>
              </a:rPr>
              <a:t>EN Button: </a:t>
            </a:r>
            <a:r>
              <a:rPr lang="en-US" sz="1600" b="0" i="0" dirty="0">
                <a:solidFill>
                  <a:srgbClr val="555555"/>
                </a:solidFill>
                <a:effectLst/>
                <a:latin typeface="Roboto"/>
              </a:rPr>
              <a:t>The EN button is the reset button of the ESP module. </a:t>
            </a:r>
          </a:p>
          <a:p>
            <a:pPr algn="just"/>
            <a:endParaRPr lang="en-US" sz="1600" b="1" i="0" dirty="0">
              <a:solidFill>
                <a:srgbClr val="555555"/>
              </a:solidFill>
              <a:effectLst/>
              <a:latin typeface="Roboto"/>
            </a:endParaRPr>
          </a:p>
          <a:p>
            <a:pPr algn="just"/>
            <a:r>
              <a:rPr lang="en-US" sz="1600" b="1" i="0" dirty="0">
                <a:solidFill>
                  <a:srgbClr val="555555"/>
                </a:solidFill>
                <a:effectLst/>
                <a:latin typeface="Roboto"/>
              </a:rPr>
              <a:t>Boot Button: </a:t>
            </a:r>
            <a:r>
              <a:rPr lang="en-US" sz="1600" b="0" i="0" dirty="0">
                <a:solidFill>
                  <a:srgbClr val="555555"/>
                </a:solidFill>
                <a:effectLst/>
                <a:latin typeface="Roboto"/>
              </a:rPr>
              <a:t>Press and upload program from Arduino IDE</a:t>
            </a:r>
          </a:p>
          <a:p>
            <a:pPr algn="just"/>
            <a:endParaRPr lang="en-US" sz="1600" b="1" i="0" dirty="0">
              <a:solidFill>
                <a:srgbClr val="555555"/>
              </a:solidFill>
              <a:effectLst/>
              <a:latin typeface="Roboto"/>
            </a:endParaRPr>
          </a:p>
          <a:p>
            <a:pPr algn="just"/>
            <a:r>
              <a:rPr lang="en-US" sz="1600" b="1" i="0" dirty="0">
                <a:solidFill>
                  <a:srgbClr val="555555"/>
                </a:solidFill>
                <a:effectLst/>
                <a:latin typeface="Roboto"/>
              </a:rPr>
              <a:t>Red LED:</a:t>
            </a:r>
            <a:r>
              <a:rPr lang="en-US" sz="1600" b="0" i="0" dirty="0">
                <a:solidFill>
                  <a:srgbClr val="555555"/>
                </a:solidFill>
                <a:effectLst/>
                <a:latin typeface="Roboto"/>
              </a:rPr>
              <a:t> The Red LED on the board is used to indicate the power supply. </a:t>
            </a:r>
          </a:p>
          <a:p>
            <a:pPr algn="just"/>
            <a:endParaRPr lang="en-US" sz="1600" b="0" i="0" dirty="0">
              <a:solidFill>
                <a:srgbClr val="555555"/>
              </a:solidFill>
              <a:effectLst/>
              <a:latin typeface="Roboto"/>
            </a:endParaRPr>
          </a:p>
          <a:p>
            <a:pPr algn="just"/>
            <a:r>
              <a:rPr lang="en-US" sz="1600" b="1" i="0" dirty="0">
                <a:solidFill>
                  <a:srgbClr val="555555"/>
                </a:solidFill>
                <a:effectLst/>
                <a:latin typeface="Roboto"/>
              </a:rPr>
              <a:t>Blue LED:</a:t>
            </a:r>
            <a:r>
              <a:rPr lang="en-US" sz="1600" b="0" i="0" dirty="0">
                <a:solidFill>
                  <a:srgbClr val="555555"/>
                </a:solidFill>
                <a:effectLst/>
                <a:latin typeface="Roboto"/>
              </a:rPr>
              <a:t> The Blue LED on the board is connected to the GPIO pin2. </a:t>
            </a:r>
          </a:p>
        </p:txBody>
      </p:sp>
      <p:pic>
        <p:nvPicPr>
          <p:cNvPr id="10" name="Picture 9">
            <a:extLst>
              <a:ext uri="{FF2B5EF4-FFF2-40B4-BE49-F238E27FC236}">
                <a16:creationId xmlns:a16="http://schemas.microsoft.com/office/drawing/2014/main" id="{E1CA6E94-3AB8-41DC-A377-ECB83526A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48" y="2341314"/>
            <a:ext cx="3946932" cy="2175372"/>
          </a:xfrm>
          <a:prstGeom prst="rect">
            <a:avLst/>
          </a:prstGeom>
        </p:spPr>
      </p:pic>
    </p:spTree>
    <p:extLst>
      <p:ext uri="{BB962C8B-B14F-4D97-AF65-F5344CB8AC3E}">
        <p14:creationId xmlns:p14="http://schemas.microsoft.com/office/powerpoint/2010/main" val="80805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ESP32</a:t>
            </a:r>
          </a:p>
        </p:txBody>
      </p:sp>
      <p:sp>
        <p:nvSpPr>
          <p:cNvPr id="4" name="Footer Placeholder 3"/>
          <p:cNvSpPr>
            <a:spLocks noGrp="1"/>
          </p:cNvSpPr>
          <p:nvPr>
            <p:ph type="ftr" sz="quarter" idx="11"/>
          </p:nvPr>
        </p:nvSpPr>
        <p:spPr/>
        <p:txBody>
          <a:bodyPr/>
          <a:lstStyle/>
          <a:p>
            <a:r>
              <a:rPr lang="en-US"/>
              <a:t>IOT Lab, ECE Department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703471" y="2830722"/>
            <a:ext cx="2523415" cy="18325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256" y="1928243"/>
            <a:ext cx="5122592" cy="3189667"/>
          </a:xfrm>
          <a:prstGeom prst="rect">
            <a:avLst/>
          </a:prstGeom>
        </p:spPr>
      </p:pic>
    </p:spTree>
    <p:extLst>
      <p:ext uri="{BB962C8B-B14F-4D97-AF65-F5344CB8AC3E}">
        <p14:creationId xmlns:p14="http://schemas.microsoft.com/office/powerpoint/2010/main" val="150832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ESP32 features</a:t>
            </a:r>
          </a:p>
        </p:txBody>
      </p:sp>
      <p:sp>
        <p:nvSpPr>
          <p:cNvPr id="4" name="Footer Placeholder 3"/>
          <p:cNvSpPr>
            <a:spLocks noGrp="1"/>
          </p:cNvSpPr>
          <p:nvPr>
            <p:ph type="ftr" sz="quarter" idx="11"/>
          </p:nvPr>
        </p:nvSpPr>
        <p:spPr/>
        <p:txBody>
          <a:bodyPr/>
          <a:lstStyle/>
          <a:p>
            <a:r>
              <a:rPr lang="en-US" dirty="0"/>
              <a:t>IOT Lab, ECE Department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00" y="1690689"/>
            <a:ext cx="905106" cy="1025215"/>
          </a:xfrm>
          <a:prstGeom prst="rect">
            <a:avLst/>
          </a:prstGeom>
        </p:spPr>
      </p:pic>
      <p:sp>
        <p:nvSpPr>
          <p:cNvPr id="6" name="TextBox 5"/>
          <p:cNvSpPr txBox="1"/>
          <p:nvPr/>
        </p:nvSpPr>
        <p:spPr>
          <a:xfrm>
            <a:off x="1837898" y="1837503"/>
            <a:ext cx="8516203" cy="646331"/>
          </a:xfrm>
          <a:prstGeom prst="rect">
            <a:avLst/>
          </a:prstGeom>
          <a:noFill/>
        </p:spPr>
        <p:txBody>
          <a:bodyPr wrap="square" rtlCol="0">
            <a:spAutoFit/>
          </a:bodyPr>
          <a:lstStyle/>
          <a:p>
            <a:r>
              <a:rPr lang="en-US" b="1" dirty="0"/>
              <a:t>ESP32 has </a:t>
            </a:r>
            <a:r>
              <a:rPr lang="en-US" b="1" dirty="0" err="1"/>
              <a:t>Xtensa</a:t>
            </a:r>
            <a:r>
              <a:rPr lang="en-US" b="1" dirty="0"/>
              <a:t>® Dual-Core 32-bit LX6 microprocessors.</a:t>
            </a:r>
            <a:r>
              <a:rPr lang="en-US" dirty="0"/>
              <a:t> The ESP32 will run on breakout boards and modules from </a:t>
            </a:r>
            <a:r>
              <a:rPr lang="en-US" b="1" dirty="0"/>
              <a:t>160Mhz </a:t>
            </a:r>
            <a:r>
              <a:rPr lang="en-US" b="1" dirty="0" err="1"/>
              <a:t>upto</a:t>
            </a:r>
            <a:r>
              <a:rPr lang="en-US" b="1" dirty="0"/>
              <a:t> 240MHz</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24" y="2806020"/>
            <a:ext cx="1262057" cy="1262057"/>
          </a:xfrm>
          <a:prstGeom prst="rect">
            <a:avLst/>
          </a:prstGeom>
        </p:spPr>
      </p:pic>
      <p:sp>
        <p:nvSpPr>
          <p:cNvPr id="9" name="TextBox 8"/>
          <p:cNvSpPr txBox="1"/>
          <p:nvPr/>
        </p:nvSpPr>
        <p:spPr>
          <a:xfrm>
            <a:off x="1837898" y="2959996"/>
            <a:ext cx="9134902" cy="954107"/>
          </a:xfrm>
          <a:prstGeom prst="rect">
            <a:avLst/>
          </a:prstGeom>
          <a:noFill/>
        </p:spPr>
        <p:txBody>
          <a:bodyPr wrap="square" rtlCol="0">
            <a:spAutoFit/>
          </a:bodyPr>
          <a:lstStyle/>
          <a:p>
            <a:r>
              <a:rPr lang="en-US" sz="2000" b="1" dirty="0"/>
              <a:t>Internal Memory : </a:t>
            </a:r>
            <a:r>
              <a:rPr lang="en-US" sz="1600" dirty="0"/>
              <a:t>448 KB ROM for booting and core functions &amp; 520 KB SRAM for data and instructions</a:t>
            </a:r>
          </a:p>
          <a:p>
            <a:r>
              <a:rPr lang="en-US" sz="2000" b="1" dirty="0"/>
              <a:t>External Flash : </a:t>
            </a:r>
            <a:r>
              <a:rPr lang="en-US" sz="1600" dirty="0"/>
              <a:t>4MB external Flash extendable to16MB</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449" y="4450261"/>
            <a:ext cx="681297" cy="681297"/>
          </a:xfrm>
          <a:prstGeom prst="rect">
            <a:avLst/>
          </a:prstGeom>
        </p:spPr>
      </p:pic>
      <p:sp>
        <p:nvSpPr>
          <p:cNvPr id="14" name="TextBox 13"/>
          <p:cNvSpPr txBox="1"/>
          <p:nvPr/>
        </p:nvSpPr>
        <p:spPr>
          <a:xfrm>
            <a:off x="1837897" y="4559542"/>
            <a:ext cx="8516203" cy="369332"/>
          </a:xfrm>
          <a:prstGeom prst="rect">
            <a:avLst/>
          </a:prstGeom>
          <a:noFill/>
        </p:spPr>
        <p:txBody>
          <a:bodyPr wrap="square" rtlCol="0">
            <a:spAutoFit/>
          </a:bodyPr>
          <a:lstStyle/>
          <a:p>
            <a:r>
              <a:rPr lang="en-US" b="1" dirty="0" err="1"/>
              <a:t>WiFi</a:t>
            </a:r>
            <a:r>
              <a:rPr lang="en-US" dirty="0"/>
              <a:t>: </a:t>
            </a:r>
            <a:r>
              <a:rPr lang="en-US" b="1" dirty="0"/>
              <a:t>ESP32</a:t>
            </a:r>
            <a:r>
              <a:rPr lang="en-US" dirty="0"/>
              <a:t> implements </a:t>
            </a:r>
            <a:r>
              <a:rPr lang="en-US" b="1" dirty="0"/>
              <a:t>TCP/IP, full 802.11 b/g/n/e/</a:t>
            </a:r>
            <a:r>
              <a:rPr lang="en-US" b="1" dirty="0" err="1"/>
              <a:t>i</a:t>
            </a:r>
            <a:r>
              <a:rPr lang="en-US" b="1" dirty="0"/>
              <a:t> WLAN MAC protocol</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714" y="5331134"/>
            <a:ext cx="650758" cy="1025216"/>
          </a:xfrm>
          <a:prstGeom prst="rect">
            <a:avLst/>
          </a:prstGeom>
        </p:spPr>
      </p:pic>
      <p:sp>
        <p:nvSpPr>
          <p:cNvPr id="16" name="TextBox 15"/>
          <p:cNvSpPr txBox="1"/>
          <p:nvPr/>
        </p:nvSpPr>
        <p:spPr>
          <a:xfrm>
            <a:off x="1837897" y="5496493"/>
            <a:ext cx="8516203" cy="369332"/>
          </a:xfrm>
          <a:prstGeom prst="rect">
            <a:avLst/>
          </a:prstGeom>
          <a:noFill/>
        </p:spPr>
        <p:txBody>
          <a:bodyPr wrap="square" rtlCol="0">
            <a:spAutoFit/>
          </a:bodyPr>
          <a:lstStyle/>
          <a:p>
            <a:r>
              <a:rPr lang="en-US" b="1" dirty="0"/>
              <a:t>Bluetooth : ESP32</a:t>
            </a:r>
            <a:r>
              <a:rPr lang="en-US" dirty="0"/>
              <a:t>  supports the latest </a:t>
            </a:r>
            <a:r>
              <a:rPr lang="en-US" b="1" dirty="0"/>
              <a:t>BLE Bluetooth 4.2</a:t>
            </a:r>
            <a:r>
              <a:rPr lang="en-US" dirty="0"/>
              <a:t>, as well as  </a:t>
            </a:r>
            <a:r>
              <a:rPr lang="en-US" b="1" dirty="0"/>
              <a:t>classic Bluetooth</a:t>
            </a:r>
          </a:p>
        </p:txBody>
      </p:sp>
    </p:spTree>
    <p:extLst>
      <p:ext uri="{BB962C8B-B14F-4D97-AF65-F5344CB8AC3E}">
        <p14:creationId xmlns:p14="http://schemas.microsoft.com/office/powerpoint/2010/main" val="51848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ESP32 peripherals</a:t>
            </a:r>
          </a:p>
        </p:txBody>
      </p:sp>
      <p:sp>
        <p:nvSpPr>
          <p:cNvPr id="4" name="Footer Placeholder 3"/>
          <p:cNvSpPr>
            <a:spLocks noGrp="1"/>
          </p:cNvSpPr>
          <p:nvPr>
            <p:ph type="ftr" sz="quarter" idx="11"/>
          </p:nvPr>
        </p:nvSpPr>
        <p:spPr/>
        <p:txBody>
          <a:bodyPr/>
          <a:lstStyle/>
          <a:p>
            <a:r>
              <a:rPr lang="en-US" dirty="0"/>
              <a:t>IOT Lab, ECE Department</a:t>
            </a:r>
          </a:p>
        </p:txBody>
      </p:sp>
      <p:sp>
        <p:nvSpPr>
          <p:cNvPr id="6" name="Rectangle 5"/>
          <p:cNvSpPr/>
          <p:nvPr/>
        </p:nvSpPr>
        <p:spPr>
          <a:xfrm>
            <a:off x="990600" y="2333685"/>
            <a:ext cx="8044218" cy="3970318"/>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PT Serif"/>
              </a:rPr>
              <a:t> </a:t>
            </a:r>
            <a:r>
              <a:rPr lang="en-US" dirty="0">
                <a:latin typeface="PT Serif"/>
              </a:rPr>
              <a:t>GPIO</a:t>
            </a:r>
          </a:p>
          <a:p>
            <a:pPr>
              <a:buFont typeface="Arial" panose="020B0604020202020204" pitchFamily="34" charset="0"/>
              <a:buChar char="•"/>
            </a:pPr>
            <a:r>
              <a:rPr lang="en-US" dirty="0">
                <a:latin typeface="PT Serif"/>
              </a:rPr>
              <a:t>Timers and Watchdog</a:t>
            </a:r>
          </a:p>
          <a:p>
            <a:pPr>
              <a:buFont typeface="Arial" panose="020B0604020202020204" pitchFamily="34" charset="0"/>
              <a:buChar char="•"/>
            </a:pPr>
            <a:r>
              <a:rPr lang="en-US" dirty="0">
                <a:latin typeface="PT Serif"/>
              </a:rPr>
              <a:t>Real Time Clock</a:t>
            </a:r>
          </a:p>
          <a:p>
            <a:pPr>
              <a:buFont typeface="Arial" panose="020B0604020202020204" pitchFamily="34" charset="0"/>
              <a:buChar char="•"/>
            </a:pPr>
            <a:r>
              <a:rPr lang="en-US" dirty="0">
                <a:latin typeface="PT Serif"/>
              </a:rPr>
              <a:t>ADC and built-in Sensors</a:t>
            </a:r>
          </a:p>
          <a:p>
            <a:pPr>
              <a:buFont typeface="Arial" panose="020B0604020202020204" pitchFamily="34" charset="0"/>
              <a:buChar char="•"/>
            </a:pPr>
            <a:r>
              <a:rPr lang="en-US" dirty="0">
                <a:latin typeface="PT Serif"/>
              </a:rPr>
              <a:t>Digital to Analog Convertor (DAC)</a:t>
            </a:r>
          </a:p>
          <a:p>
            <a:pPr>
              <a:buFont typeface="Arial" panose="020B0604020202020204" pitchFamily="34" charset="0"/>
              <a:buChar char="•"/>
            </a:pPr>
            <a:r>
              <a:rPr lang="en-US" dirty="0">
                <a:latin typeface="PT Serif"/>
              </a:rPr>
              <a:t>Touch Sensor</a:t>
            </a:r>
          </a:p>
          <a:p>
            <a:pPr>
              <a:buFont typeface="Arial" panose="020B0604020202020204" pitchFamily="34" charset="0"/>
              <a:buChar char="•"/>
            </a:pPr>
            <a:r>
              <a:rPr lang="en-US" dirty="0">
                <a:latin typeface="PT Serif"/>
              </a:rPr>
              <a:t>Ultra Low Power(ULP) Co-processor</a:t>
            </a:r>
          </a:p>
          <a:p>
            <a:pPr>
              <a:buFont typeface="Arial" panose="020B0604020202020204" pitchFamily="34" charset="0"/>
              <a:buChar char="•"/>
            </a:pPr>
            <a:r>
              <a:rPr lang="en-US" dirty="0">
                <a:latin typeface="PT Serif"/>
              </a:rPr>
              <a:t>Ethernet MAC Interface</a:t>
            </a:r>
          </a:p>
          <a:p>
            <a:pPr>
              <a:buFont typeface="Arial" panose="020B0604020202020204" pitchFamily="34" charset="0"/>
              <a:buChar char="•"/>
            </a:pPr>
            <a:r>
              <a:rPr lang="en-US" dirty="0">
                <a:latin typeface="PT Serif"/>
              </a:rPr>
              <a:t>Universal Asynchronous Receiver Transmitter (UART)</a:t>
            </a:r>
          </a:p>
          <a:p>
            <a:pPr>
              <a:buFont typeface="Arial" panose="020B0604020202020204" pitchFamily="34" charset="0"/>
              <a:buChar char="•"/>
            </a:pPr>
            <a:r>
              <a:rPr lang="en-US" dirty="0">
                <a:latin typeface="PT Serif"/>
              </a:rPr>
              <a:t>I2C Interface</a:t>
            </a:r>
          </a:p>
          <a:p>
            <a:pPr>
              <a:buFont typeface="Arial" panose="020B0604020202020204" pitchFamily="34" charset="0"/>
              <a:buChar char="•"/>
            </a:pPr>
            <a:r>
              <a:rPr lang="en-US" dirty="0">
                <a:latin typeface="PT Serif"/>
              </a:rPr>
              <a:t>I2S Interface</a:t>
            </a:r>
          </a:p>
          <a:p>
            <a:pPr>
              <a:buFont typeface="Arial" panose="020B0604020202020204" pitchFamily="34" charset="0"/>
              <a:buChar char="•"/>
            </a:pPr>
            <a:r>
              <a:rPr lang="en-US" dirty="0">
                <a:latin typeface="PT Serif"/>
              </a:rPr>
              <a:t>SPI Interface</a:t>
            </a:r>
          </a:p>
          <a:p>
            <a:pPr>
              <a:buFont typeface="Arial" panose="020B0604020202020204" pitchFamily="34" charset="0"/>
              <a:buChar char="•"/>
            </a:pPr>
            <a:r>
              <a:rPr lang="en-US" dirty="0">
                <a:latin typeface="PT Serif"/>
              </a:rPr>
              <a:t>Pulse Width Modulation (PWM)</a:t>
            </a:r>
          </a:p>
          <a:p>
            <a:endParaRPr lang="en-US" i="0" dirty="0">
              <a:solidFill>
                <a:srgbClr val="333333"/>
              </a:solidFill>
              <a:effectLst/>
              <a:latin typeface="PT Serif"/>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454" y="1312538"/>
            <a:ext cx="1480283" cy="6797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085" y="2344158"/>
            <a:ext cx="969020" cy="9690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454" y="3708399"/>
            <a:ext cx="2381113" cy="12208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453" y="5403738"/>
            <a:ext cx="3202725" cy="1092596"/>
          </a:xfrm>
          <a:prstGeom prst="rect">
            <a:avLst/>
          </a:prstGeom>
        </p:spPr>
      </p:pic>
    </p:spTree>
    <p:extLst>
      <p:ext uri="{BB962C8B-B14F-4D97-AF65-F5344CB8AC3E}">
        <p14:creationId xmlns:p14="http://schemas.microsoft.com/office/powerpoint/2010/main" val="1322397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ESP32 – powering &amp; programming</a:t>
            </a:r>
          </a:p>
        </p:txBody>
      </p:sp>
      <p:sp>
        <p:nvSpPr>
          <p:cNvPr id="4" name="Footer Placeholder 3"/>
          <p:cNvSpPr>
            <a:spLocks noGrp="1"/>
          </p:cNvSpPr>
          <p:nvPr>
            <p:ph type="ftr" sz="quarter" idx="11"/>
          </p:nvPr>
        </p:nvSpPr>
        <p:spPr/>
        <p:txBody>
          <a:bodyPr/>
          <a:lstStyle/>
          <a:p>
            <a:r>
              <a:rPr lang="en-US"/>
              <a:t>IOT Lab, ECE Department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631" y="2824092"/>
            <a:ext cx="3490138" cy="19977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183" y="2824092"/>
            <a:ext cx="3567547" cy="1966272"/>
          </a:xfrm>
          <a:prstGeom prst="rect">
            <a:avLst/>
          </a:prstGeom>
        </p:spPr>
      </p:pic>
    </p:spTree>
    <p:extLst>
      <p:ext uri="{BB962C8B-B14F-4D97-AF65-F5344CB8AC3E}">
        <p14:creationId xmlns:p14="http://schemas.microsoft.com/office/powerpoint/2010/main" val="2762781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76A1-7458-4344-9351-42915F3A73D4}"/>
              </a:ext>
            </a:extLst>
          </p:cNvPr>
          <p:cNvSpPr>
            <a:spLocks noGrp="1"/>
          </p:cNvSpPr>
          <p:nvPr>
            <p:ph type="title"/>
          </p:nvPr>
        </p:nvSpPr>
        <p:spPr/>
        <p:txBody>
          <a:bodyPr/>
          <a:lstStyle/>
          <a:p>
            <a:r>
              <a:rPr lang="en-IN" dirty="0"/>
              <a:t>Preparing Arduino IDE for ESP32</a:t>
            </a:r>
          </a:p>
        </p:txBody>
      </p:sp>
      <p:sp>
        <p:nvSpPr>
          <p:cNvPr id="4" name="Footer Placeholder 3">
            <a:extLst>
              <a:ext uri="{FF2B5EF4-FFF2-40B4-BE49-F238E27FC236}">
                <a16:creationId xmlns:a16="http://schemas.microsoft.com/office/drawing/2014/main" id="{C341975E-0228-48EF-9A18-CE3046E2DEDC}"/>
              </a:ext>
            </a:extLst>
          </p:cNvPr>
          <p:cNvSpPr>
            <a:spLocks noGrp="1"/>
          </p:cNvSpPr>
          <p:nvPr>
            <p:ph type="ftr" sz="quarter" idx="11"/>
          </p:nvPr>
        </p:nvSpPr>
        <p:spPr/>
        <p:txBody>
          <a:bodyPr/>
          <a:lstStyle/>
          <a:p>
            <a:r>
              <a:rPr lang="en-US"/>
              <a:t>IOT Lab, ECE Department</a:t>
            </a:r>
          </a:p>
        </p:txBody>
      </p:sp>
      <p:sp>
        <p:nvSpPr>
          <p:cNvPr id="6" name="TextBox 5">
            <a:extLst>
              <a:ext uri="{FF2B5EF4-FFF2-40B4-BE49-F238E27FC236}">
                <a16:creationId xmlns:a16="http://schemas.microsoft.com/office/drawing/2014/main" id="{C9A238E9-2C04-4645-8D8F-F65421A3F282}"/>
              </a:ext>
            </a:extLst>
          </p:cNvPr>
          <p:cNvSpPr txBox="1"/>
          <p:nvPr/>
        </p:nvSpPr>
        <p:spPr>
          <a:xfrm>
            <a:off x="530942" y="1600566"/>
            <a:ext cx="10746658" cy="584775"/>
          </a:xfrm>
          <a:prstGeom prst="rect">
            <a:avLst/>
          </a:prstGeom>
          <a:noFill/>
        </p:spPr>
        <p:txBody>
          <a:bodyPr wrap="square">
            <a:spAutoFit/>
          </a:bodyPr>
          <a:lstStyle/>
          <a:p>
            <a:r>
              <a:rPr lang="en-US" sz="1600" b="1" i="0" dirty="0">
                <a:solidFill>
                  <a:srgbClr val="555555"/>
                </a:solidFill>
                <a:effectLst/>
                <a:latin typeface="Roboto"/>
              </a:rPr>
              <a:t>STEP 1: </a:t>
            </a:r>
            <a:r>
              <a:rPr lang="en-US" sz="1600" b="0" i="0" dirty="0">
                <a:solidFill>
                  <a:srgbClr val="555555"/>
                </a:solidFill>
                <a:effectLst/>
                <a:latin typeface="Roboto"/>
              </a:rPr>
              <a:t>Now, let’s get started. The first step would be to </a:t>
            </a:r>
            <a:r>
              <a:rPr lang="en-US" sz="1600" b="1" i="0" dirty="0">
                <a:solidFill>
                  <a:srgbClr val="555555"/>
                </a:solidFill>
                <a:effectLst/>
                <a:latin typeface="Roboto"/>
              </a:rPr>
              <a:t>download and install the Arduino IDE</a:t>
            </a:r>
            <a:r>
              <a:rPr lang="en-US" sz="1600" b="0" i="0" dirty="0">
                <a:solidFill>
                  <a:srgbClr val="555555"/>
                </a:solidFill>
                <a:effectLst/>
                <a:latin typeface="Roboto"/>
              </a:rPr>
              <a:t>.. If you already have one make sure it is of the latest version.</a:t>
            </a:r>
            <a:endParaRPr lang="en-IN" sz="1600" dirty="0"/>
          </a:p>
        </p:txBody>
      </p:sp>
      <p:sp>
        <p:nvSpPr>
          <p:cNvPr id="8" name="TextBox 7">
            <a:extLst>
              <a:ext uri="{FF2B5EF4-FFF2-40B4-BE49-F238E27FC236}">
                <a16:creationId xmlns:a16="http://schemas.microsoft.com/office/drawing/2014/main" id="{FB35BEAF-0D74-4CF1-80A9-3E6A38DCAA82}"/>
              </a:ext>
            </a:extLst>
          </p:cNvPr>
          <p:cNvSpPr txBox="1"/>
          <p:nvPr/>
        </p:nvSpPr>
        <p:spPr>
          <a:xfrm>
            <a:off x="7138219" y="2325964"/>
            <a:ext cx="4571999" cy="1077218"/>
          </a:xfrm>
          <a:prstGeom prst="rect">
            <a:avLst/>
          </a:prstGeom>
          <a:noFill/>
        </p:spPr>
        <p:txBody>
          <a:bodyPr wrap="square">
            <a:spAutoFit/>
          </a:bodyPr>
          <a:lstStyle/>
          <a:p>
            <a:r>
              <a:rPr lang="en-US" sz="1600" b="1" i="0" dirty="0">
                <a:solidFill>
                  <a:srgbClr val="555555"/>
                </a:solidFill>
                <a:effectLst/>
                <a:latin typeface="Roboto"/>
              </a:rPr>
              <a:t>STEP 2: </a:t>
            </a:r>
            <a:r>
              <a:rPr lang="en-US" sz="1600" b="0" i="0" dirty="0">
                <a:solidFill>
                  <a:srgbClr val="555555"/>
                </a:solidFill>
                <a:effectLst/>
                <a:latin typeface="Roboto"/>
              </a:rPr>
              <a:t>Once installed, open the Arduino IDE and go to </a:t>
            </a:r>
            <a:r>
              <a:rPr lang="en-US" sz="1600" b="1" i="1" dirty="0">
                <a:solidFill>
                  <a:srgbClr val="555555"/>
                </a:solidFill>
                <a:effectLst/>
                <a:latin typeface="Roboto"/>
              </a:rPr>
              <a:t>Files -&gt; Preferences</a:t>
            </a:r>
            <a:r>
              <a:rPr lang="en-US" sz="1600" b="1" i="0" dirty="0">
                <a:solidFill>
                  <a:srgbClr val="555555"/>
                </a:solidFill>
                <a:effectLst/>
                <a:latin typeface="Roboto"/>
              </a:rPr>
              <a:t> </a:t>
            </a:r>
            <a:r>
              <a:rPr lang="en-US" sz="1600" b="0" i="0" dirty="0">
                <a:solidFill>
                  <a:srgbClr val="555555"/>
                </a:solidFill>
                <a:effectLst/>
                <a:latin typeface="Roboto"/>
              </a:rPr>
              <a:t>to open the preferences window and locate the </a:t>
            </a:r>
            <a:r>
              <a:rPr lang="en-US" sz="1600" b="0" i="1" dirty="0">
                <a:solidFill>
                  <a:srgbClr val="555555"/>
                </a:solidFill>
                <a:effectLst/>
                <a:latin typeface="Roboto"/>
              </a:rPr>
              <a:t>“</a:t>
            </a:r>
            <a:r>
              <a:rPr lang="en-US" sz="1600" b="1" i="1" dirty="0">
                <a:solidFill>
                  <a:srgbClr val="555555"/>
                </a:solidFill>
                <a:effectLst/>
                <a:latin typeface="Roboto"/>
              </a:rPr>
              <a:t>Additional Boards Manager URLs:”</a:t>
            </a:r>
            <a:r>
              <a:rPr lang="en-US" sz="1600" b="1" i="0" dirty="0">
                <a:solidFill>
                  <a:srgbClr val="555555"/>
                </a:solidFill>
                <a:effectLst/>
                <a:latin typeface="Roboto"/>
              </a:rPr>
              <a:t> </a:t>
            </a:r>
            <a:r>
              <a:rPr lang="en-US" sz="1600" b="0" i="0" dirty="0">
                <a:solidFill>
                  <a:srgbClr val="555555"/>
                </a:solidFill>
                <a:effectLst/>
                <a:latin typeface="Roboto"/>
              </a:rPr>
              <a:t>as shown</a:t>
            </a:r>
            <a:endParaRPr lang="en-IN" sz="1600" dirty="0"/>
          </a:p>
        </p:txBody>
      </p:sp>
      <p:pic>
        <p:nvPicPr>
          <p:cNvPr id="10" name="Picture 9">
            <a:extLst>
              <a:ext uri="{FF2B5EF4-FFF2-40B4-BE49-F238E27FC236}">
                <a16:creationId xmlns:a16="http://schemas.microsoft.com/office/drawing/2014/main" id="{6C985D60-04C2-420C-8766-5636CECB4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21" y="2322983"/>
            <a:ext cx="5238750" cy="3895725"/>
          </a:xfrm>
          <a:prstGeom prst="rect">
            <a:avLst/>
          </a:prstGeom>
        </p:spPr>
      </p:pic>
    </p:spTree>
    <p:extLst>
      <p:ext uri="{BB962C8B-B14F-4D97-AF65-F5344CB8AC3E}">
        <p14:creationId xmlns:p14="http://schemas.microsoft.com/office/powerpoint/2010/main" val="376691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FD95-5C73-42E5-8774-522E22533EA4}"/>
              </a:ext>
            </a:extLst>
          </p:cNvPr>
          <p:cNvSpPr>
            <a:spLocks noGrp="1"/>
          </p:cNvSpPr>
          <p:nvPr>
            <p:ph type="title"/>
          </p:nvPr>
        </p:nvSpPr>
        <p:spPr/>
        <p:txBody>
          <a:bodyPr/>
          <a:lstStyle/>
          <a:p>
            <a:r>
              <a:rPr lang="en-IN" dirty="0"/>
              <a:t>Preparing Arduino IDE for ESP32</a:t>
            </a:r>
          </a:p>
        </p:txBody>
      </p:sp>
      <p:sp>
        <p:nvSpPr>
          <p:cNvPr id="4" name="Footer Placeholder 3">
            <a:extLst>
              <a:ext uri="{FF2B5EF4-FFF2-40B4-BE49-F238E27FC236}">
                <a16:creationId xmlns:a16="http://schemas.microsoft.com/office/drawing/2014/main" id="{A14060E1-A435-4DB6-9A1A-CA9BB30E955D}"/>
              </a:ext>
            </a:extLst>
          </p:cNvPr>
          <p:cNvSpPr>
            <a:spLocks noGrp="1"/>
          </p:cNvSpPr>
          <p:nvPr>
            <p:ph type="ftr" sz="quarter" idx="11"/>
          </p:nvPr>
        </p:nvSpPr>
        <p:spPr/>
        <p:txBody>
          <a:bodyPr/>
          <a:lstStyle/>
          <a:p>
            <a:r>
              <a:rPr lang="en-US"/>
              <a:t>IOT Lab, ECE Department</a:t>
            </a:r>
          </a:p>
        </p:txBody>
      </p:sp>
      <p:sp>
        <p:nvSpPr>
          <p:cNvPr id="6" name="TextBox 5">
            <a:extLst>
              <a:ext uri="{FF2B5EF4-FFF2-40B4-BE49-F238E27FC236}">
                <a16:creationId xmlns:a16="http://schemas.microsoft.com/office/drawing/2014/main" id="{3491B601-3099-4D89-8CE9-DD548B70A025}"/>
              </a:ext>
            </a:extLst>
          </p:cNvPr>
          <p:cNvSpPr txBox="1"/>
          <p:nvPr/>
        </p:nvSpPr>
        <p:spPr>
          <a:xfrm>
            <a:off x="6648449" y="1690688"/>
            <a:ext cx="5238750" cy="1569660"/>
          </a:xfrm>
          <a:prstGeom prst="rect">
            <a:avLst/>
          </a:prstGeom>
          <a:noFill/>
        </p:spPr>
        <p:txBody>
          <a:bodyPr wrap="square">
            <a:spAutoFit/>
          </a:bodyPr>
          <a:lstStyle/>
          <a:p>
            <a:pPr algn="just"/>
            <a:r>
              <a:rPr lang="en-US" sz="1600" b="1" i="0" dirty="0">
                <a:solidFill>
                  <a:srgbClr val="555555"/>
                </a:solidFill>
                <a:effectLst/>
                <a:latin typeface="Roboto"/>
              </a:rPr>
              <a:t>STEP 3:</a:t>
            </a:r>
            <a:r>
              <a:rPr lang="en-US" sz="1600" b="0" i="0" dirty="0">
                <a:solidFill>
                  <a:srgbClr val="555555"/>
                </a:solidFill>
                <a:effectLst/>
                <a:latin typeface="Roboto"/>
              </a:rPr>
              <a:t> This text box might be empty or might also contain some other URL if you have used it previously for ESP8266. If it is empty simply paste the below URL into the text box</a:t>
            </a:r>
          </a:p>
          <a:p>
            <a:pPr algn="just"/>
            <a:endParaRPr lang="en-US" sz="1600" b="0" i="0" dirty="0">
              <a:solidFill>
                <a:srgbClr val="555555"/>
              </a:solidFill>
              <a:effectLst/>
              <a:latin typeface="Roboto"/>
            </a:endParaRPr>
          </a:p>
          <a:p>
            <a:pPr algn="just"/>
            <a:r>
              <a:rPr lang="en-US" sz="1600" b="0" i="0" u="none" strike="noStrike" dirty="0">
                <a:solidFill>
                  <a:srgbClr val="00ACEC"/>
                </a:solidFill>
                <a:effectLst/>
                <a:latin typeface="Roboto"/>
                <a:hlinkClick r:id="rId2"/>
              </a:rPr>
              <a:t>https://dl.espressif.com/dl/package_esp32_index.json</a:t>
            </a:r>
            <a:endParaRPr lang="en-US" sz="1600" b="0" i="0" dirty="0">
              <a:solidFill>
                <a:srgbClr val="555555"/>
              </a:solidFill>
              <a:effectLst/>
              <a:latin typeface="Roboto"/>
            </a:endParaRPr>
          </a:p>
        </p:txBody>
      </p:sp>
      <p:pic>
        <p:nvPicPr>
          <p:cNvPr id="10" name="Picture 9">
            <a:extLst>
              <a:ext uri="{FF2B5EF4-FFF2-40B4-BE49-F238E27FC236}">
                <a16:creationId xmlns:a16="http://schemas.microsoft.com/office/drawing/2014/main" id="{D9AFAE70-A471-4940-9E3F-6135D97A1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47" y="1690688"/>
            <a:ext cx="5238750" cy="3905250"/>
          </a:xfrm>
          <a:prstGeom prst="rect">
            <a:avLst/>
          </a:prstGeom>
        </p:spPr>
      </p:pic>
    </p:spTree>
    <p:extLst>
      <p:ext uri="{BB962C8B-B14F-4D97-AF65-F5344CB8AC3E}">
        <p14:creationId xmlns:p14="http://schemas.microsoft.com/office/powerpoint/2010/main" val="2539180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418A-9CAC-48D1-8426-CAE29304976B}"/>
              </a:ext>
            </a:extLst>
          </p:cNvPr>
          <p:cNvSpPr>
            <a:spLocks noGrp="1"/>
          </p:cNvSpPr>
          <p:nvPr>
            <p:ph type="title"/>
          </p:nvPr>
        </p:nvSpPr>
        <p:spPr/>
        <p:txBody>
          <a:bodyPr/>
          <a:lstStyle/>
          <a:p>
            <a:r>
              <a:rPr lang="en-IN" dirty="0"/>
              <a:t>Preparing Arduino IDE for ESP32</a:t>
            </a:r>
          </a:p>
        </p:txBody>
      </p:sp>
      <p:sp>
        <p:nvSpPr>
          <p:cNvPr id="4" name="Footer Placeholder 3">
            <a:extLst>
              <a:ext uri="{FF2B5EF4-FFF2-40B4-BE49-F238E27FC236}">
                <a16:creationId xmlns:a16="http://schemas.microsoft.com/office/drawing/2014/main" id="{E363F2A1-E1AC-4DBB-B7D7-C99E6202BB84}"/>
              </a:ext>
            </a:extLst>
          </p:cNvPr>
          <p:cNvSpPr>
            <a:spLocks noGrp="1"/>
          </p:cNvSpPr>
          <p:nvPr>
            <p:ph type="ftr" sz="quarter" idx="11"/>
          </p:nvPr>
        </p:nvSpPr>
        <p:spPr/>
        <p:txBody>
          <a:bodyPr/>
          <a:lstStyle/>
          <a:p>
            <a:r>
              <a:rPr lang="en-US"/>
              <a:t>IOT Lab, ECE Department</a:t>
            </a:r>
          </a:p>
        </p:txBody>
      </p:sp>
      <p:pic>
        <p:nvPicPr>
          <p:cNvPr id="6" name="Picture 5">
            <a:extLst>
              <a:ext uri="{FF2B5EF4-FFF2-40B4-BE49-F238E27FC236}">
                <a16:creationId xmlns:a16="http://schemas.microsoft.com/office/drawing/2014/main" id="{F4B13761-BD5E-498A-8A8B-CD2E80278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921"/>
            <a:ext cx="4762500" cy="2495550"/>
          </a:xfrm>
          <a:prstGeom prst="rect">
            <a:avLst/>
          </a:prstGeom>
        </p:spPr>
      </p:pic>
      <p:sp>
        <p:nvSpPr>
          <p:cNvPr id="8" name="TextBox 7">
            <a:extLst>
              <a:ext uri="{FF2B5EF4-FFF2-40B4-BE49-F238E27FC236}">
                <a16:creationId xmlns:a16="http://schemas.microsoft.com/office/drawing/2014/main" id="{85EB18DD-7069-49CE-A61A-63630AA87250}"/>
              </a:ext>
            </a:extLst>
          </p:cNvPr>
          <p:cNvSpPr txBox="1"/>
          <p:nvPr/>
        </p:nvSpPr>
        <p:spPr>
          <a:xfrm>
            <a:off x="6669960" y="1715195"/>
            <a:ext cx="4277032" cy="2062103"/>
          </a:xfrm>
          <a:prstGeom prst="rect">
            <a:avLst/>
          </a:prstGeom>
          <a:noFill/>
        </p:spPr>
        <p:txBody>
          <a:bodyPr wrap="square">
            <a:spAutoFit/>
          </a:bodyPr>
          <a:lstStyle/>
          <a:p>
            <a:r>
              <a:rPr lang="en-US" sz="1600" b="1" i="0" dirty="0">
                <a:solidFill>
                  <a:srgbClr val="555555"/>
                </a:solidFill>
                <a:effectLst/>
                <a:latin typeface="Roboto"/>
              </a:rPr>
              <a:t>STEP 4: </a:t>
            </a:r>
            <a:r>
              <a:rPr lang="en-US" sz="1600" b="0" i="0" dirty="0">
                <a:solidFill>
                  <a:srgbClr val="555555"/>
                </a:solidFill>
                <a:effectLst/>
                <a:latin typeface="Roboto"/>
              </a:rPr>
              <a:t>Now go to </a:t>
            </a:r>
            <a:r>
              <a:rPr lang="en-US" sz="1600" b="1" i="1" dirty="0">
                <a:solidFill>
                  <a:srgbClr val="555555"/>
                </a:solidFill>
                <a:effectLst/>
                <a:latin typeface="Roboto"/>
              </a:rPr>
              <a:t>Tools -&gt; Boards -&gt; Board Managers</a:t>
            </a:r>
            <a:r>
              <a:rPr lang="en-US" sz="1600" b="1" i="0" dirty="0">
                <a:solidFill>
                  <a:srgbClr val="555555"/>
                </a:solidFill>
                <a:effectLst/>
                <a:latin typeface="Roboto"/>
              </a:rPr>
              <a:t> </a:t>
            </a:r>
            <a:r>
              <a:rPr lang="en-US" sz="1600" b="0" i="0" dirty="0">
                <a:solidFill>
                  <a:srgbClr val="555555"/>
                </a:solidFill>
                <a:effectLst/>
                <a:latin typeface="Roboto"/>
              </a:rPr>
              <a:t>to open the Board manager window and search for ESP32.</a:t>
            </a:r>
          </a:p>
          <a:p>
            <a:endParaRPr lang="en-US" sz="1600" dirty="0">
              <a:solidFill>
                <a:srgbClr val="555555"/>
              </a:solidFill>
              <a:latin typeface="Roboto"/>
            </a:endParaRPr>
          </a:p>
          <a:p>
            <a:r>
              <a:rPr lang="en-US" sz="1600" b="0" i="0" dirty="0">
                <a:solidFill>
                  <a:srgbClr val="555555"/>
                </a:solidFill>
                <a:effectLst/>
                <a:latin typeface="Roboto"/>
              </a:rPr>
              <a:t> If the URL was pasted correctly your window should find the below screen with </a:t>
            </a:r>
            <a:r>
              <a:rPr lang="en-US" sz="1600" b="1" i="1" dirty="0">
                <a:solidFill>
                  <a:srgbClr val="555555"/>
                </a:solidFill>
                <a:effectLst/>
                <a:latin typeface="Roboto"/>
              </a:rPr>
              <a:t>Install</a:t>
            </a:r>
            <a:r>
              <a:rPr lang="en-US" sz="1600" b="0" i="0" dirty="0">
                <a:solidFill>
                  <a:srgbClr val="555555"/>
                </a:solidFill>
                <a:effectLst/>
                <a:latin typeface="Roboto"/>
              </a:rPr>
              <a:t> button, just click on the </a:t>
            </a:r>
            <a:r>
              <a:rPr lang="en-US" sz="1600" b="1" i="0" dirty="0">
                <a:solidFill>
                  <a:srgbClr val="555555"/>
                </a:solidFill>
                <a:effectLst/>
                <a:latin typeface="Roboto"/>
              </a:rPr>
              <a:t>Install</a:t>
            </a:r>
            <a:r>
              <a:rPr lang="en-US" sz="1600" b="0" i="0" dirty="0">
                <a:solidFill>
                  <a:srgbClr val="555555"/>
                </a:solidFill>
                <a:effectLst/>
                <a:latin typeface="Roboto"/>
              </a:rPr>
              <a:t> button and your board should get installed.</a:t>
            </a:r>
            <a:endParaRPr lang="en-IN" sz="1600" dirty="0"/>
          </a:p>
        </p:txBody>
      </p:sp>
    </p:spTree>
    <p:extLst>
      <p:ext uri="{BB962C8B-B14F-4D97-AF65-F5344CB8AC3E}">
        <p14:creationId xmlns:p14="http://schemas.microsoft.com/office/powerpoint/2010/main" val="1800605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8482-5A65-4EFB-B3D3-011A6C5A8B15}"/>
              </a:ext>
            </a:extLst>
          </p:cNvPr>
          <p:cNvSpPr>
            <a:spLocks noGrp="1"/>
          </p:cNvSpPr>
          <p:nvPr>
            <p:ph type="title"/>
          </p:nvPr>
        </p:nvSpPr>
        <p:spPr/>
        <p:txBody>
          <a:bodyPr/>
          <a:lstStyle/>
          <a:p>
            <a:r>
              <a:rPr lang="en-IN" dirty="0"/>
              <a:t>Preparing Arduino IDE for ESP32</a:t>
            </a:r>
          </a:p>
        </p:txBody>
      </p:sp>
      <p:sp>
        <p:nvSpPr>
          <p:cNvPr id="4" name="Footer Placeholder 3">
            <a:extLst>
              <a:ext uri="{FF2B5EF4-FFF2-40B4-BE49-F238E27FC236}">
                <a16:creationId xmlns:a16="http://schemas.microsoft.com/office/drawing/2014/main" id="{C60F7BBD-AFEF-462B-AE18-2DF72E1D9D01}"/>
              </a:ext>
            </a:extLst>
          </p:cNvPr>
          <p:cNvSpPr>
            <a:spLocks noGrp="1"/>
          </p:cNvSpPr>
          <p:nvPr>
            <p:ph type="ftr" sz="quarter" idx="11"/>
          </p:nvPr>
        </p:nvSpPr>
        <p:spPr/>
        <p:txBody>
          <a:bodyPr/>
          <a:lstStyle/>
          <a:p>
            <a:r>
              <a:rPr lang="en-US"/>
              <a:t>IOT Lab, ECE Department</a:t>
            </a:r>
          </a:p>
        </p:txBody>
      </p:sp>
      <p:pic>
        <p:nvPicPr>
          <p:cNvPr id="6" name="Picture 5">
            <a:extLst>
              <a:ext uri="{FF2B5EF4-FFF2-40B4-BE49-F238E27FC236}">
                <a16:creationId xmlns:a16="http://schemas.microsoft.com/office/drawing/2014/main" id="{1D2B5646-F455-405B-ABB4-61B0DB201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25" y="1807752"/>
            <a:ext cx="4953000" cy="2809875"/>
          </a:xfrm>
          <a:prstGeom prst="rect">
            <a:avLst/>
          </a:prstGeom>
        </p:spPr>
      </p:pic>
      <p:sp>
        <p:nvSpPr>
          <p:cNvPr id="8" name="TextBox 7">
            <a:extLst>
              <a:ext uri="{FF2B5EF4-FFF2-40B4-BE49-F238E27FC236}">
                <a16:creationId xmlns:a16="http://schemas.microsoft.com/office/drawing/2014/main" id="{7EA5AA2D-782E-4764-B502-5F3909114C00}"/>
              </a:ext>
            </a:extLst>
          </p:cNvPr>
          <p:cNvSpPr txBox="1"/>
          <p:nvPr/>
        </p:nvSpPr>
        <p:spPr>
          <a:xfrm>
            <a:off x="7433186" y="1807752"/>
            <a:ext cx="3106995" cy="1569660"/>
          </a:xfrm>
          <a:prstGeom prst="rect">
            <a:avLst/>
          </a:prstGeom>
          <a:noFill/>
        </p:spPr>
        <p:txBody>
          <a:bodyPr wrap="square">
            <a:spAutoFit/>
          </a:bodyPr>
          <a:lstStyle/>
          <a:p>
            <a:r>
              <a:rPr lang="en-US" sz="1600" b="1" i="0" dirty="0">
                <a:solidFill>
                  <a:srgbClr val="555555"/>
                </a:solidFill>
                <a:effectLst/>
                <a:latin typeface="Roboto"/>
              </a:rPr>
              <a:t>STEP 5: </a:t>
            </a:r>
            <a:r>
              <a:rPr lang="en-US" sz="1600" b="0" i="0" dirty="0">
                <a:solidFill>
                  <a:srgbClr val="555555"/>
                </a:solidFill>
                <a:effectLst/>
                <a:latin typeface="Roboto"/>
              </a:rPr>
              <a:t>Make sure you have an active internet connection and wait while the installation gets complete. It may take few minutes based on the speed of your internet connection.</a:t>
            </a:r>
            <a:endParaRPr lang="en-IN" sz="1600" dirty="0"/>
          </a:p>
        </p:txBody>
      </p:sp>
    </p:spTree>
    <p:extLst>
      <p:ext uri="{BB962C8B-B14F-4D97-AF65-F5344CB8AC3E}">
        <p14:creationId xmlns:p14="http://schemas.microsoft.com/office/powerpoint/2010/main" val="1838379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F933-E77C-439A-98C2-BB57E9669F2E}"/>
              </a:ext>
            </a:extLst>
          </p:cNvPr>
          <p:cNvSpPr>
            <a:spLocks noGrp="1"/>
          </p:cNvSpPr>
          <p:nvPr>
            <p:ph type="title"/>
          </p:nvPr>
        </p:nvSpPr>
        <p:spPr/>
        <p:txBody>
          <a:bodyPr/>
          <a:lstStyle/>
          <a:p>
            <a:r>
              <a:rPr lang="en-IN" dirty="0"/>
              <a:t>Programming ESP32 with Arduino</a:t>
            </a:r>
          </a:p>
        </p:txBody>
      </p:sp>
      <p:sp>
        <p:nvSpPr>
          <p:cNvPr id="4" name="Footer Placeholder 3">
            <a:extLst>
              <a:ext uri="{FF2B5EF4-FFF2-40B4-BE49-F238E27FC236}">
                <a16:creationId xmlns:a16="http://schemas.microsoft.com/office/drawing/2014/main" id="{ABA6CD2F-CDB0-487D-A7BC-A3CED6FE7F5D}"/>
              </a:ext>
            </a:extLst>
          </p:cNvPr>
          <p:cNvSpPr>
            <a:spLocks noGrp="1"/>
          </p:cNvSpPr>
          <p:nvPr>
            <p:ph type="ftr" sz="quarter" idx="11"/>
          </p:nvPr>
        </p:nvSpPr>
        <p:spPr/>
        <p:txBody>
          <a:bodyPr/>
          <a:lstStyle/>
          <a:p>
            <a:r>
              <a:rPr lang="en-US"/>
              <a:t>IOT Lab, ECE Department</a:t>
            </a:r>
          </a:p>
        </p:txBody>
      </p:sp>
      <p:pic>
        <p:nvPicPr>
          <p:cNvPr id="6" name="Picture 5">
            <a:extLst>
              <a:ext uri="{FF2B5EF4-FFF2-40B4-BE49-F238E27FC236}">
                <a16:creationId xmlns:a16="http://schemas.microsoft.com/office/drawing/2014/main" id="{B9F77E44-2E3D-46ED-99E8-406F32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43" y="1423679"/>
            <a:ext cx="6191250" cy="5819775"/>
          </a:xfrm>
          <a:prstGeom prst="rect">
            <a:avLst/>
          </a:prstGeom>
        </p:spPr>
      </p:pic>
      <p:sp>
        <p:nvSpPr>
          <p:cNvPr id="8" name="TextBox 7">
            <a:extLst>
              <a:ext uri="{FF2B5EF4-FFF2-40B4-BE49-F238E27FC236}">
                <a16:creationId xmlns:a16="http://schemas.microsoft.com/office/drawing/2014/main" id="{04AB1D1E-E645-4EE9-BAE9-6BCCDED24573}"/>
              </a:ext>
            </a:extLst>
          </p:cNvPr>
          <p:cNvSpPr txBox="1"/>
          <p:nvPr/>
        </p:nvSpPr>
        <p:spPr>
          <a:xfrm>
            <a:off x="6885499" y="1310056"/>
            <a:ext cx="4608411" cy="2554545"/>
          </a:xfrm>
          <a:prstGeom prst="rect">
            <a:avLst/>
          </a:prstGeom>
          <a:noFill/>
        </p:spPr>
        <p:txBody>
          <a:bodyPr wrap="square">
            <a:spAutoFit/>
          </a:bodyPr>
          <a:lstStyle/>
          <a:p>
            <a:pPr algn="just"/>
            <a:r>
              <a:rPr lang="en-US" sz="1600" b="1" i="0" dirty="0">
                <a:solidFill>
                  <a:srgbClr val="555555"/>
                </a:solidFill>
                <a:effectLst/>
                <a:latin typeface="Roboto"/>
              </a:rPr>
              <a:t>STEP 1: </a:t>
            </a:r>
            <a:r>
              <a:rPr lang="en-US" sz="1600" b="0" i="0" dirty="0">
                <a:solidFill>
                  <a:srgbClr val="555555"/>
                </a:solidFill>
                <a:effectLst/>
                <a:latin typeface="Roboto"/>
              </a:rPr>
              <a:t>Connect your ESP32 board to your computer through the micro-USB cable. Make sure the red LED goes high on the module to ensure power supply.</a:t>
            </a:r>
          </a:p>
          <a:p>
            <a:pPr algn="just"/>
            <a:endParaRPr lang="en-US" sz="1600" dirty="0">
              <a:solidFill>
                <a:srgbClr val="555555"/>
              </a:solidFill>
              <a:latin typeface="Roboto"/>
            </a:endParaRPr>
          </a:p>
          <a:p>
            <a:pPr algn="just"/>
            <a:endParaRPr lang="en-US" sz="1600" b="0" i="0" dirty="0">
              <a:solidFill>
                <a:srgbClr val="555555"/>
              </a:solidFill>
              <a:effectLst/>
              <a:latin typeface="Roboto"/>
            </a:endParaRPr>
          </a:p>
          <a:p>
            <a:pPr algn="just"/>
            <a:endParaRPr lang="en-US" sz="1600" b="0" i="0" dirty="0">
              <a:solidFill>
                <a:srgbClr val="555555"/>
              </a:solidFill>
              <a:effectLst/>
              <a:latin typeface="Roboto"/>
            </a:endParaRPr>
          </a:p>
          <a:p>
            <a:pPr algn="just"/>
            <a:r>
              <a:rPr lang="en-US" sz="1600" b="1" i="0" dirty="0">
                <a:solidFill>
                  <a:srgbClr val="555555"/>
                </a:solidFill>
                <a:effectLst/>
                <a:latin typeface="Roboto"/>
              </a:rPr>
              <a:t>STEP 2:</a:t>
            </a:r>
            <a:r>
              <a:rPr lang="en-US" sz="1600" b="0" i="0" dirty="0">
                <a:solidFill>
                  <a:srgbClr val="555555"/>
                </a:solidFill>
                <a:effectLst/>
                <a:latin typeface="Roboto"/>
              </a:rPr>
              <a:t>  Start the Arduino IDE and navigate to </a:t>
            </a:r>
            <a:r>
              <a:rPr lang="en-US" sz="1600" b="1" i="1" dirty="0">
                <a:solidFill>
                  <a:srgbClr val="555555"/>
                </a:solidFill>
                <a:effectLst/>
                <a:latin typeface="Roboto"/>
              </a:rPr>
              <a:t>Tools -&gt; Boards </a:t>
            </a:r>
            <a:r>
              <a:rPr lang="en-US" sz="1600" b="0" i="1" dirty="0">
                <a:solidFill>
                  <a:srgbClr val="555555"/>
                </a:solidFill>
                <a:effectLst/>
                <a:latin typeface="Roboto"/>
              </a:rPr>
              <a:t>and select </a:t>
            </a:r>
            <a:r>
              <a:rPr lang="en-US" sz="1600" b="1" i="1" dirty="0">
                <a:solidFill>
                  <a:srgbClr val="555555"/>
                </a:solidFill>
                <a:effectLst/>
                <a:latin typeface="Roboto"/>
              </a:rPr>
              <a:t>ESP32 Dev</a:t>
            </a:r>
            <a:r>
              <a:rPr lang="en-US" sz="1600" b="1" i="0" dirty="0">
                <a:solidFill>
                  <a:srgbClr val="555555"/>
                </a:solidFill>
                <a:effectLst/>
                <a:latin typeface="Roboto"/>
              </a:rPr>
              <a:t> Module </a:t>
            </a:r>
            <a:r>
              <a:rPr lang="en-US" sz="1600" b="0" i="0" dirty="0">
                <a:solidFill>
                  <a:srgbClr val="555555"/>
                </a:solidFill>
                <a:effectLst/>
                <a:latin typeface="Roboto"/>
              </a:rPr>
              <a:t>as shown</a:t>
            </a:r>
          </a:p>
        </p:txBody>
      </p:sp>
    </p:spTree>
    <p:extLst>
      <p:ext uri="{BB962C8B-B14F-4D97-AF65-F5344CB8AC3E}">
        <p14:creationId xmlns:p14="http://schemas.microsoft.com/office/powerpoint/2010/main" val="286423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 IOT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38" y="1240312"/>
            <a:ext cx="6841150" cy="3961026"/>
          </a:xfrm>
        </p:spPr>
      </p:pic>
      <p:sp>
        <p:nvSpPr>
          <p:cNvPr id="4" name="Footer Placeholder 3"/>
          <p:cNvSpPr>
            <a:spLocks noGrp="1"/>
          </p:cNvSpPr>
          <p:nvPr>
            <p:ph type="ftr" sz="quarter" idx="11"/>
          </p:nvPr>
        </p:nvSpPr>
        <p:spPr/>
        <p:txBody>
          <a:bodyPr/>
          <a:lstStyle/>
          <a:p>
            <a:r>
              <a:rPr lang="en-US"/>
              <a:t>IOT Lab, ECE Department</a:t>
            </a:r>
          </a:p>
        </p:txBody>
      </p:sp>
      <p:sp>
        <p:nvSpPr>
          <p:cNvPr id="3" name="TextBox 2"/>
          <p:cNvSpPr txBox="1"/>
          <p:nvPr/>
        </p:nvSpPr>
        <p:spPr>
          <a:xfrm>
            <a:off x="838200" y="5201338"/>
            <a:ext cx="10625919" cy="646331"/>
          </a:xfrm>
          <a:prstGeom prst="rect">
            <a:avLst/>
          </a:prstGeom>
          <a:noFill/>
        </p:spPr>
        <p:txBody>
          <a:bodyPr wrap="square" rtlCol="0">
            <a:spAutoFit/>
          </a:bodyPr>
          <a:lstStyle/>
          <a:p>
            <a:r>
              <a:rPr lang="en-US" dirty="0"/>
              <a:t>A system of  internet-connected ‘things’ that can collect and transfer data over a wireless network without human intervention</a:t>
            </a:r>
          </a:p>
        </p:txBody>
      </p:sp>
      <p:sp>
        <p:nvSpPr>
          <p:cNvPr id="6" name="TextBox 5"/>
          <p:cNvSpPr txBox="1"/>
          <p:nvPr/>
        </p:nvSpPr>
        <p:spPr>
          <a:xfrm>
            <a:off x="8420669" y="2033516"/>
            <a:ext cx="2456597" cy="1200329"/>
          </a:xfrm>
          <a:prstGeom prst="rect">
            <a:avLst/>
          </a:prstGeom>
          <a:noFill/>
        </p:spPr>
        <p:txBody>
          <a:bodyPr wrap="square" rtlCol="0">
            <a:spAutoFit/>
          </a:bodyPr>
          <a:lstStyle/>
          <a:p>
            <a:r>
              <a:rPr lang="en-US" dirty="0"/>
              <a:t>Information</a:t>
            </a:r>
          </a:p>
          <a:p>
            <a:endParaRPr lang="en-US" dirty="0"/>
          </a:p>
          <a:p>
            <a:r>
              <a:rPr lang="en-US" dirty="0"/>
              <a:t>Control</a:t>
            </a:r>
          </a:p>
          <a:p>
            <a:endParaRPr lang="en-US" dirty="0"/>
          </a:p>
        </p:txBody>
      </p:sp>
    </p:spTree>
    <p:extLst>
      <p:ext uri="{BB962C8B-B14F-4D97-AF65-F5344CB8AC3E}">
        <p14:creationId xmlns:p14="http://schemas.microsoft.com/office/powerpoint/2010/main" val="2025033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105274-4322-4009-A42D-08823A1D472C}"/>
              </a:ext>
            </a:extLst>
          </p:cNvPr>
          <p:cNvSpPr>
            <a:spLocks noGrp="1"/>
          </p:cNvSpPr>
          <p:nvPr>
            <p:ph type="ftr" sz="quarter" idx="11"/>
          </p:nvPr>
        </p:nvSpPr>
        <p:spPr/>
        <p:txBody>
          <a:bodyPr/>
          <a:lstStyle/>
          <a:p>
            <a:r>
              <a:rPr lang="en-US"/>
              <a:t>IOT Lab, ECE Department</a:t>
            </a:r>
          </a:p>
        </p:txBody>
      </p:sp>
      <p:pic>
        <p:nvPicPr>
          <p:cNvPr id="6" name="Picture 5">
            <a:extLst>
              <a:ext uri="{FF2B5EF4-FFF2-40B4-BE49-F238E27FC236}">
                <a16:creationId xmlns:a16="http://schemas.microsoft.com/office/drawing/2014/main" id="{D5AA2C86-370D-47F1-967E-54217F6E1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7" y="695325"/>
            <a:ext cx="4657725" cy="5467350"/>
          </a:xfrm>
          <a:prstGeom prst="rect">
            <a:avLst/>
          </a:prstGeom>
        </p:spPr>
      </p:pic>
      <p:sp>
        <p:nvSpPr>
          <p:cNvPr id="8" name="TextBox 7">
            <a:extLst>
              <a:ext uri="{FF2B5EF4-FFF2-40B4-BE49-F238E27FC236}">
                <a16:creationId xmlns:a16="http://schemas.microsoft.com/office/drawing/2014/main" id="{66818FAA-D5E9-4F87-B02C-A3C70E1E5EF5}"/>
              </a:ext>
            </a:extLst>
          </p:cNvPr>
          <p:cNvSpPr txBox="1"/>
          <p:nvPr/>
        </p:nvSpPr>
        <p:spPr>
          <a:xfrm>
            <a:off x="5799650" y="551058"/>
            <a:ext cx="3246028" cy="1077218"/>
          </a:xfrm>
          <a:prstGeom prst="rect">
            <a:avLst/>
          </a:prstGeom>
          <a:noFill/>
        </p:spPr>
        <p:txBody>
          <a:bodyPr wrap="square">
            <a:spAutoFit/>
          </a:bodyPr>
          <a:lstStyle/>
          <a:p>
            <a:r>
              <a:rPr lang="en-US" sz="1600" b="1" i="0" dirty="0">
                <a:solidFill>
                  <a:srgbClr val="555555"/>
                </a:solidFill>
                <a:effectLst/>
                <a:latin typeface="Roboto"/>
              </a:rPr>
              <a:t>STEP 3:</a:t>
            </a:r>
            <a:r>
              <a:rPr lang="en-US" sz="1600" b="0" i="0" dirty="0">
                <a:solidFill>
                  <a:srgbClr val="555555"/>
                </a:solidFill>
                <a:effectLst/>
                <a:latin typeface="Roboto"/>
              </a:rPr>
              <a:t> Open device manager and check to which com port your ESP32 is connected to. Mine is connected to COM 8 as shown</a:t>
            </a:r>
            <a:endParaRPr lang="en-IN" sz="1600" dirty="0"/>
          </a:p>
        </p:txBody>
      </p:sp>
    </p:spTree>
    <p:extLst>
      <p:ext uri="{BB962C8B-B14F-4D97-AF65-F5344CB8AC3E}">
        <p14:creationId xmlns:p14="http://schemas.microsoft.com/office/powerpoint/2010/main" val="144729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ESP32 – </a:t>
            </a:r>
            <a:r>
              <a:rPr lang="en-US" dirty="0" err="1"/>
              <a:t>Arduino</a:t>
            </a:r>
            <a:r>
              <a:rPr lang="en-US" dirty="0"/>
              <a:t> IDE</a:t>
            </a:r>
          </a:p>
        </p:txBody>
      </p:sp>
      <p:sp>
        <p:nvSpPr>
          <p:cNvPr id="4" name="Footer Placeholder 3"/>
          <p:cNvSpPr>
            <a:spLocks noGrp="1"/>
          </p:cNvSpPr>
          <p:nvPr>
            <p:ph type="ftr" sz="quarter" idx="11"/>
          </p:nvPr>
        </p:nvSpPr>
        <p:spPr/>
        <p:txBody>
          <a:bodyPr/>
          <a:lstStyle/>
          <a:p>
            <a:r>
              <a:rPr lang="en-US"/>
              <a:t>IOT Lab, ECE Department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71" y="2229304"/>
            <a:ext cx="3727060" cy="3052428"/>
          </a:xfrm>
          <a:prstGeom prst="rect">
            <a:avLst/>
          </a:prstGeom>
        </p:spPr>
      </p:pic>
      <p:sp>
        <p:nvSpPr>
          <p:cNvPr id="7" name="TextBox 6"/>
          <p:cNvSpPr txBox="1"/>
          <p:nvPr/>
        </p:nvSpPr>
        <p:spPr>
          <a:xfrm>
            <a:off x="6095999" y="2157046"/>
            <a:ext cx="5404339" cy="584775"/>
          </a:xfrm>
          <a:prstGeom prst="rect">
            <a:avLst/>
          </a:prstGeom>
          <a:noFill/>
        </p:spPr>
        <p:txBody>
          <a:bodyPr wrap="square" rtlCol="0">
            <a:spAutoFit/>
          </a:bodyPr>
          <a:lstStyle/>
          <a:p>
            <a:r>
              <a:rPr lang="en-US" sz="1600" dirty="0"/>
              <a:t>In the Tools tab, go to</a:t>
            </a:r>
          </a:p>
          <a:p>
            <a:r>
              <a:rPr lang="en-US" sz="1600" b="1" dirty="0"/>
              <a:t> Board -&gt; ESP32 </a:t>
            </a:r>
            <a:r>
              <a:rPr lang="en-US" sz="1600" b="1" dirty="0" err="1"/>
              <a:t>Arduino</a:t>
            </a:r>
            <a:r>
              <a:rPr lang="en-US" sz="1600" b="1" dirty="0"/>
              <a:t> -&gt; ESP32 </a:t>
            </a:r>
            <a:r>
              <a:rPr lang="en-US" sz="1600" b="1" dirty="0" err="1"/>
              <a:t>Dev</a:t>
            </a:r>
            <a:r>
              <a:rPr lang="en-US" sz="1600" b="1" dirty="0"/>
              <a:t> Module</a:t>
            </a:r>
          </a:p>
        </p:txBody>
      </p:sp>
      <p:sp>
        <p:nvSpPr>
          <p:cNvPr id="8" name="TextBox 7"/>
          <p:cNvSpPr txBox="1"/>
          <p:nvPr/>
        </p:nvSpPr>
        <p:spPr>
          <a:xfrm>
            <a:off x="6095999" y="2946569"/>
            <a:ext cx="4783015" cy="584775"/>
          </a:xfrm>
          <a:prstGeom prst="rect">
            <a:avLst/>
          </a:prstGeom>
          <a:noFill/>
        </p:spPr>
        <p:txBody>
          <a:bodyPr wrap="square" rtlCol="0">
            <a:spAutoFit/>
          </a:bodyPr>
          <a:lstStyle/>
          <a:p>
            <a:r>
              <a:rPr lang="en-US" sz="1600" dirty="0"/>
              <a:t>In the Tools tab, go to</a:t>
            </a:r>
          </a:p>
          <a:p>
            <a:r>
              <a:rPr lang="en-US" sz="1600" b="1" dirty="0"/>
              <a:t> Port-&gt; COMX</a:t>
            </a:r>
          </a:p>
        </p:txBody>
      </p:sp>
    </p:spTree>
    <p:extLst>
      <p:ext uri="{BB962C8B-B14F-4D97-AF65-F5344CB8AC3E}">
        <p14:creationId xmlns:p14="http://schemas.microsoft.com/office/powerpoint/2010/main" val="628554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r>
              <a:rPr lang="en-US" dirty="0"/>
              <a:t> IDE</a:t>
            </a:r>
          </a:p>
        </p:txBody>
      </p:sp>
      <p:sp>
        <p:nvSpPr>
          <p:cNvPr id="5" name="TextBox 4"/>
          <p:cNvSpPr txBox="1"/>
          <p:nvPr/>
        </p:nvSpPr>
        <p:spPr>
          <a:xfrm>
            <a:off x="3111690" y="2524835"/>
            <a:ext cx="5322626" cy="2585323"/>
          </a:xfrm>
          <a:prstGeom prst="rect">
            <a:avLst/>
          </a:prstGeom>
          <a:noFill/>
        </p:spPr>
        <p:txBody>
          <a:bodyPr wrap="square" rtlCol="0">
            <a:spAutoFit/>
          </a:bodyPr>
          <a:lstStyle/>
          <a:p>
            <a:r>
              <a:rPr lang="en-US" b="1" dirty="0" err="1">
                <a:solidFill>
                  <a:schemeClr val="accent6">
                    <a:lumMod val="75000"/>
                  </a:schemeClr>
                </a:solidFill>
              </a:rPr>
              <a:t>pinMode</a:t>
            </a:r>
            <a:r>
              <a:rPr lang="en-US" b="1" dirty="0">
                <a:solidFill>
                  <a:schemeClr val="accent6">
                    <a:lumMod val="75000"/>
                  </a:schemeClr>
                </a:solidFill>
              </a:rPr>
              <a:t>(2,OUTPUT);</a:t>
            </a:r>
          </a:p>
          <a:p>
            <a:endParaRPr lang="en-US" b="1" dirty="0">
              <a:solidFill>
                <a:schemeClr val="accent6">
                  <a:lumMod val="75000"/>
                </a:schemeClr>
              </a:solidFill>
            </a:endParaRPr>
          </a:p>
          <a:p>
            <a:endParaRPr lang="en-US" b="1" dirty="0">
              <a:solidFill>
                <a:schemeClr val="accent6">
                  <a:lumMod val="75000"/>
                </a:schemeClr>
              </a:solidFill>
            </a:endParaRPr>
          </a:p>
          <a:p>
            <a:endParaRPr lang="en-US" b="1" dirty="0">
              <a:solidFill>
                <a:schemeClr val="accent6">
                  <a:lumMod val="75000"/>
                </a:schemeClr>
              </a:solidFill>
            </a:endParaRPr>
          </a:p>
          <a:p>
            <a:r>
              <a:rPr lang="en-US" b="1" dirty="0" err="1">
                <a:solidFill>
                  <a:schemeClr val="accent6">
                    <a:lumMod val="75000"/>
                  </a:schemeClr>
                </a:solidFill>
              </a:rPr>
              <a:t>pinMode</a:t>
            </a:r>
            <a:r>
              <a:rPr lang="en-US" b="1" dirty="0">
                <a:solidFill>
                  <a:schemeClr val="accent6">
                    <a:lumMod val="75000"/>
                  </a:schemeClr>
                </a:solidFill>
              </a:rPr>
              <a:t>(3,INPUT);</a:t>
            </a:r>
          </a:p>
          <a:p>
            <a:endParaRPr lang="en-US" b="1" dirty="0">
              <a:solidFill>
                <a:schemeClr val="accent6">
                  <a:lumMod val="75000"/>
                </a:schemeClr>
              </a:solidFill>
            </a:endParaRPr>
          </a:p>
          <a:p>
            <a:endParaRPr lang="en-US" b="1" dirty="0">
              <a:solidFill>
                <a:schemeClr val="accent6">
                  <a:lumMod val="75000"/>
                </a:schemeClr>
              </a:solidFill>
            </a:endParaRPr>
          </a:p>
          <a:p>
            <a:endParaRPr lang="en-US" b="1" dirty="0">
              <a:solidFill>
                <a:schemeClr val="accent6">
                  <a:lumMod val="75000"/>
                </a:schemeClr>
              </a:solidFill>
            </a:endParaRPr>
          </a:p>
          <a:p>
            <a:r>
              <a:rPr lang="en-US" b="1" dirty="0" err="1">
                <a:solidFill>
                  <a:schemeClr val="accent6">
                    <a:lumMod val="75000"/>
                  </a:schemeClr>
                </a:solidFill>
              </a:rPr>
              <a:t>pinMode</a:t>
            </a:r>
            <a:r>
              <a:rPr lang="en-US" b="1" dirty="0">
                <a:solidFill>
                  <a:schemeClr val="accent6">
                    <a:lumMod val="75000"/>
                  </a:schemeClr>
                </a:solidFill>
              </a:rPr>
              <a:t>(4,INPUT_PULLUP);</a:t>
            </a:r>
          </a:p>
        </p:txBody>
      </p:sp>
      <p:sp>
        <p:nvSpPr>
          <p:cNvPr id="6" name="Rounded Rectangle 5"/>
          <p:cNvSpPr/>
          <p:nvPr/>
        </p:nvSpPr>
        <p:spPr>
          <a:xfrm>
            <a:off x="7301552" y="3029803"/>
            <a:ext cx="1364776" cy="326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8666328" y="3534770"/>
            <a:ext cx="510521" cy="6823"/>
          </a:xfrm>
          <a:prstGeom prst="line">
            <a:avLst/>
          </a:prstGeom>
        </p:spPr>
        <p:style>
          <a:lnRef idx="1">
            <a:schemeClr val="accent1"/>
          </a:lnRef>
          <a:fillRef idx="0">
            <a:schemeClr val="accent1"/>
          </a:fillRef>
          <a:effectRef idx="0">
            <a:schemeClr val="accent1"/>
          </a:effectRef>
          <a:fontRef idx="minor">
            <a:schemeClr val="tx1"/>
          </a:fontRef>
        </p:style>
      </p:cxnSp>
      <p:sp>
        <p:nvSpPr>
          <p:cNvPr id="9" name="Isosceles Triangle 8"/>
          <p:cNvSpPr/>
          <p:nvPr/>
        </p:nvSpPr>
        <p:spPr>
          <a:xfrm rot="16200000" flipH="1" flipV="1">
            <a:off x="9122258" y="3446058"/>
            <a:ext cx="300251" cy="1910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9367918" y="3391467"/>
            <a:ext cx="0" cy="300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367918" y="3541593"/>
            <a:ext cx="74253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10452" y="3459706"/>
            <a:ext cx="532263" cy="15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4" idx="3"/>
          </p:cNvCxnSpPr>
          <p:nvPr/>
        </p:nvCxnSpPr>
        <p:spPr>
          <a:xfrm>
            <a:off x="10642715" y="3534769"/>
            <a:ext cx="72587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368585" y="3541593"/>
            <a:ext cx="0" cy="46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150221" y="4002163"/>
            <a:ext cx="491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286030" y="3109119"/>
            <a:ext cx="212810" cy="21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9179625" y="3045135"/>
            <a:ext cx="212810" cy="21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52429" y="3350102"/>
            <a:ext cx="313899" cy="369332"/>
          </a:xfrm>
          <a:prstGeom prst="rect">
            <a:avLst/>
          </a:prstGeom>
          <a:noFill/>
        </p:spPr>
        <p:txBody>
          <a:bodyPr wrap="square" rtlCol="0">
            <a:spAutoFit/>
          </a:bodyPr>
          <a:lstStyle/>
          <a:p>
            <a:r>
              <a:rPr lang="en-US" b="1" dirty="0">
                <a:solidFill>
                  <a:schemeClr val="accent1">
                    <a:lumMod val="20000"/>
                    <a:lumOff val="80000"/>
                  </a:schemeClr>
                </a:solidFill>
              </a:rPr>
              <a:t>2</a:t>
            </a:r>
          </a:p>
        </p:txBody>
      </p:sp>
      <p:sp>
        <p:nvSpPr>
          <p:cNvPr id="28" name="TextBox 27"/>
          <p:cNvSpPr txBox="1"/>
          <p:nvPr/>
        </p:nvSpPr>
        <p:spPr>
          <a:xfrm>
            <a:off x="8402972" y="4890764"/>
            <a:ext cx="313899" cy="369332"/>
          </a:xfrm>
          <a:prstGeom prst="rect">
            <a:avLst/>
          </a:prstGeom>
          <a:noFill/>
        </p:spPr>
        <p:txBody>
          <a:bodyPr wrap="square" rtlCol="0">
            <a:spAutoFit/>
          </a:bodyPr>
          <a:lstStyle/>
          <a:p>
            <a:r>
              <a:rPr lang="en-US" b="1" dirty="0">
                <a:solidFill>
                  <a:schemeClr val="accent1">
                    <a:lumMod val="20000"/>
                    <a:lumOff val="80000"/>
                  </a:schemeClr>
                </a:solidFill>
              </a:rPr>
              <a:t>4</a:t>
            </a:r>
          </a:p>
        </p:txBody>
      </p:sp>
      <p:cxnSp>
        <p:nvCxnSpPr>
          <p:cNvPr id="30" name="Straight Connector 29"/>
          <p:cNvCxnSpPr/>
          <p:nvPr/>
        </p:nvCxnSpPr>
        <p:spPr>
          <a:xfrm>
            <a:off x="8665692" y="5075430"/>
            <a:ext cx="102231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flipV="1">
            <a:off x="9687371" y="4890763"/>
            <a:ext cx="423081" cy="5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10110452" y="5075430"/>
            <a:ext cx="1022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150221" y="5075430"/>
            <a:ext cx="0" cy="46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931857" y="5536000"/>
            <a:ext cx="491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2"/>
          </p:cNvCxnSpPr>
          <p:nvPr/>
        </p:nvCxnSpPr>
        <p:spPr>
          <a:xfrm flipV="1">
            <a:off x="9898912" y="4667534"/>
            <a:ext cx="17455" cy="223229"/>
          </a:xfrm>
          <a:prstGeom prst="line">
            <a:avLst/>
          </a:prstGeom>
          <a:ln w="57150"/>
        </p:spPr>
        <p:style>
          <a:lnRef idx="3">
            <a:schemeClr val="dk1"/>
          </a:lnRef>
          <a:fillRef idx="0">
            <a:schemeClr val="dk1"/>
          </a:fillRef>
          <a:effectRef idx="2">
            <a:schemeClr val="dk1"/>
          </a:effectRef>
          <a:fontRef idx="minor">
            <a:schemeClr val="tx1"/>
          </a:fontRef>
        </p:style>
      </p:cxnSp>
      <p:sp>
        <p:nvSpPr>
          <p:cNvPr id="41" name="Oval 40"/>
          <p:cNvSpPr/>
          <p:nvPr/>
        </p:nvSpPr>
        <p:spPr>
          <a:xfrm>
            <a:off x="7833815" y="2806572"/>
            <a:ext cx="4267200" cy="162362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765311" y="4580320"/>
            <a:ext cx="4267200" cy="162362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H="1" flipV="1">
            <a:off x="5535660" y="2718896"/>
            <a:ext cx="2285424" cy="76764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6138704" y="4892447"/>
            <a:ext cx="1532498" cy="49944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54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1965278" y="4734795"/>
            <a:ext cx="8243247" cy="14729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074460" y="3111690"/>
            <a:ext cx="8134065" cy="1472979"/>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Arduino</a:t>
            </a:r>
            <a:r>
              <a:rPr lang="en-US" dirty="0"/>
              <a:t> IDE</a:t>
            </a:r>
          </a:p>
        </p:txBody>
      </p:sp>
      <p:sp>
        <p:nvSpPr>
          <p:cNvPr id="4" name="Rounded Rectangle 3"/>
          <p:cNvSpPr/>
          <p:nvPr/>
        </p:nvSpPr>
        <p:spPr>
          <a:xfrm>
            <a:off x="2214386" y="3302085"/>
            <a:ext cx="1986531" cy="952407"/>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n w="0"/>
                <a:solidFill>
                  <a:srgbClr val="FF0000"/>
                </a:solidFill>
                <a:effectLst>
                  <a:outerShdw blurRad="38100" dist="19050" dir="2700000" algn="tl" rotWithShape="0">
                    <a:schemeClr val="dk1">
                      <a:alpha val="40000"/>
                    </a:schemeClr>
                  </a:outerShdw>
                </a:effectLst>
              </a:rPr>
              <a:t>digitalRead</a:t>
            </a:r>
            <a:r>
              <a:rPr lang="en-US" b="1" dirty="0">
                <a:ln w="0"/>
                <a:solidFill>
                  <a:srgbClr val="FF0000"/>
                </a:solidFill>
                <a:effectLst>
                  <a:outerShdw blurRad="38100" dist="19050" dir="2700000" algn="tl" rotWithShape="0">
                    <a:schemeClr val="dk1">
                      <a:alpha val="40000"/>
                    </a:schemeClr>
                  </a:outerShdw>
                </a:effectLst>
              </a:rPr>
              <a:t> ()</a:t>
            </a:r>
          </a:p>
        </p:txBody>
      </p:sp>
      <p:sp>
        <p:nvSpPr>
          <p:cNvPr id="8" name="Rounded Rectangle 7"/>
          <p:cNvSpPr/>
          <p:nvPr/>
        </p:nvSpPr>
        <p:spPr>
          <a:xfrm>
            <a:off x="6356257" y="3302085"/>
            <a:ext cx="1911692" cy="978357"/>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n w="0"/>
                <a:solidFill>
                  <a:schemeClr val="tx2">
                    <a:lumMod val="75000"/>
                  </a:schemeClr>
                </a:solidFill>
                <a:effectLst>
                  <a:outerShdw blurRad="38100" dist="19050" dir="2700000" algn="tl" rotWithShape="0">
                    <a:schemeClr val="dk1">
                      <a:alpha val="40000"/>
                    </a:schemeClr>
                  </a:outerShdw>
                </a:effectLst>
              </a:rPr>
              <a:t>digitalWrite</a:t>
            </a:r>
            <a:r>
              <a:rPr lang="en-US" b="1" dirty="0">
                <a:ln w="0"/>
                <a:solidFill>
                  <a:schemeClr val="tx2">
                    <a:lumMod val="75000"/>
                  </a:schemeClr>
                </a:solidFill>
                <a:effectLst>
                  <a:outerShdw blurRad="38100" dist="19050" dir="2700000" algn="tl" rotWithShape="0">
                    <a:schemeClr val="dk1">
                      <a:alpha val="40000"/>
                    </a:schemeClr>
                  </a:outerShdw>
                </a:effectLst>
              </a:rPr>
              <a:t> ()</a:t>
            </a:r>
          </a:p>
        </p:txBody>
      </p:sp>
      <p:sp>
        <p:nvSpPr>
          <p:cNvPr id="9" name="Rounded Rectangle 8"/>
          <p:cNvSpPr/>
          <p:nvPr/>
        </p:nvSpPr>
        <p:spPr>
          <a:xfrm>
            <a:off x="2143119" y="4873529"/>
            <a:ext cx="1938989" cy="958443"/>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n w="0"/>
                <a:solidFill>
                  <a:srgbClr val="FF0000"/>
                </a:solidFill>
                <a:effectLst>
                  <a:outerShdw blurRad="38100" dist="19050" dir="2700000" algn="tl" rotWithShape="0">
                    <a:schemeClr val="dk1">
                      <a:alpha val="40000"/>
                    </a:schemeClr>
                  </a:outerShdw>
                </a:effectLst>
              </a:rPr>
              <a:t>analogRead</a:t>
            </a:r>
            <a:r>
              <a:rPr lang="en-US" b="1" dirty="0">
                <a:ln w="0"/>
                <a:solidFill>
                  <a:srgbClr val="FF0000"/>
                </a:solidFill>
                <a:effectLst>
                  <a:outerShdw blurRad="38100" dist="19050" dir="2700000" algn="tl" rotWithShape="0">
                    <a:schemeClr val="dk1">
                      <a:alpha val="40000"/>
                    </a:schemeClr>
                  </a:outerShdw>
                </a:effectLst>
              </a:rPr>
              <a:t> ()</a:t>
            </a:r>
          </a:p>
        </p:txBody>
      </p:sp>
      <p:sp>
        <p:nvSpPr>
          <p:cNvPr id="10" name="Rounded Rectangle 9"/>
          <p:cNvSpPr/>
          <p:nvPr/>
        </p:nvSpPr>
        <p:spPr>
          <a:xfrm>
            <a:off x="6356257" y="4873529"/>
            <a:ext cx="1865194" cy="1003464"/>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n w="0"/>
                <a:solidFill>
                  <a:schemeClr val="tx2">
                    <a:lumMod val="75000"/>
                  </a:schemeClr>
                </a:solidFill>
                <a:effectLst>
                  <a:outerShdw blurRad="38100" dist="19050" dir="2700000" algn="tl" rotWithShape="0">
                    <a:schemeClr val="dk1">
                      <a:alpha val="40000"/>
                    </a:schemeClr>
                  </a:outerShdw>
                </a:effectLst>
              </a:rPr>
              <a:t>analogWrite</a:t>
            </a:r>
            <a:r>
              <a:rPr lang="en-US" b="1" dirty="0">
                <a:ln w="0"/>
                <a:solidFill>
                  <a:schemeClr val="tx2">
                    <a:lumMod val="75000"/>
                  </a:schemeClr>
                </a:solidFill>
                <a:effectLst>
                  <a:outerShdw blurRad="38100" dist="19050" dir="2700000" algn="tl" rotWithShape="0">
                    <a:schemeClr val="dk1">
                      <a:alpha val="40000"/>
                    </a:schemeClr>
                  </a:outerShdw>
                </a:effectLst>
              </a:rPr>
              <a:t>()</a:t>
            </a:r>
          </a:p>
        </p:txBody>
      </p:sp>
      <p:sp>
        <p:nvSpPr>
          <p:cNvPr id="16" name="TextBox 15"/>
          <p:cNvSpPr txBox="1"/>
          <p:nvPr/>
        </p:nvSpPr>
        <p:spPr>
          <a:xfrm>
            <a:off x="469283" y="5237098"/>
            <a:ext cx="1310185" cy="369332"/>
          </a:xfrm>
          <a:prstGeom prst="rect">
            <a:avLst/>
          </a:prstGeom>
          <a:solidFill>
            <a:schemeClr val="accent1">
              <a:lumMod val="40000"/>
              <a:lumOff val="60000"/>
            </a:schemeClr>
          </a:solidFill>
        </p:spPr>
        <p:txBody>
          <a:bodyPr wrap="square" rtlCol="0">
            <a:spAutoFit/>
          </a:bodyPr>
          <a:lstStyle/>
          <a:p>
            <a:r>
              <a:rPr lang="en-US" b="1" dirty="0"/>
              <a:t>Analog</a:t>
            </a:r>
          </a:p>
        </p:txBody>
      </p:sp>
      <p:sp>
        <p:nvSpPr>
          <p:cNvPr id="17" name="TextBox 16"/>
          <p:cNvSpPr txBox="1"/>
          <p:nvPr/>
        </p:nvSpPr>
        <p:spPr>
          <a:xfrm>
            <a:off x="614149" y="3595696"/>
            <a:ext cx="1310185" cy="369332"/>
          </a:xfrm>
          <a:prstGeom prst="rect">
            <a:avLst/>
          </a:prstGeom>
          <a:solidFill>
            <a:schemeClr val="tx2">
              <a:lumMod val="40000"/>
              <a:lumOff val="60000"/>
            </a:schemeClr>
          </a:solidFill>
        </p:spPr>
        <p:txBody>
          <a:bodyPr wrap="square" rtlCol="0">
            <a:spAutoFit/>
          </a:bodyPr>
          <a:lstStyle/>
          <a:p>
            <a:r>
              <a:rPr lang="en-US" b="1" dirty="0"/>
              <a:t>Digital</a:t>
            </a:r>
          </a:p>
        </p:txBody>
      </p:sp>
      <p:sp>
        <p:nvSpPr>
          <p:cNvPr id="18" name="TextBox 17"/>
          <p:cNvSpPr txBox="1"/>
          <p:nvPr/>
        </p:nvSpPr>
        <p:spPr>
          <a:xfrm>
            <a:off x="3305033" y="2453498"/>
            <a:ext cx="1310185" cy="369332"/>
          </a:xfrm>
          <a:prstGeom prst="rect">
            <a:avLst/>
          </a:prstGeom>
          <a:noFill/>
        </p:spPr>
        <p:txBody>
          <a:bodyPr wrap="square" rtlCol="0">
            <a:spAutoFit/>
          </a:bodyPr>
          <a:lstStyle/>
          <a:p>
            <a:r>
              <a:rPr lang="en-US" b="1" dirty="0">
                <a:solidFill>
                  <a:srgbClr val="FF0000"/>
                </a:solidFill>
              </a:rPr>
              <a:t>Input</a:t>
            </a:r>
          </a:p>
        </p:txBody>
      </p:sp>
      <p:sp>
        <p:nvSpPr>
          <p:cNvPr id="19" name="TextBox 18"/>
          <p:cNvSpPr txBox="1"/>
          <p:nvPr/>
        </p:nvSpPr>
        <p:spPr>
          <a:xfrm>
            <a:off x="7080913" y="2467078"/>
            <a:ext cx="1310185" cy="369332"/>
          </a:xfrm>
          <a:prstGeom prst="rect">
            <a:avLst/>
          </a:prstGeom>
          <a:noFill/>
        </p:spPr>
        <p:txBody>
          <a:bodyPr wrap="square" rtlCol="0">
            <a:spAutoFit/>
          </a:bodyPr>
          <a:lstStyle/>
          <a:p>
            <a:r>
              <a:rPr lang="en-US" b="1" dirty="0">
                <a:solidFill>
                  <a:schemeClr val="tx2">
                    <a:lumMod val="75000"/>
                  </a:schemeClr>
                </a:solidFill>
              </a:rPr>
              <a:t>Output</a:t>
            </a:r>
          </a:p>
        </p:txBody>
      </p:sp>
      <p:cxnSp>
        <p:nvCxnSpPr>
          <p:cNvPr id="23" name="Straight Connector 22"/>
          <p:cNvCxnSpPr/>
          <p:nvPr/>
        </p:nvCxnSpPr>
        <p:spPr>
          <a:xfrm>
            <a:off x="6032310" y="2467078"/>
            <a:ext cx="81887" cy="423397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35" y="3171947"/>
            <a:ext cx="1415113" cy="125662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240" y="3302085"/>
            <a:ext cx="1431773" cy="951803"/>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893" y="4859949"/>
            <a:ext cx="1648037" cy="858463"/>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0869" y="4873529"/>
            <a:ext cx="1460676" cy="1070419"/>
          </a:xfrm>
          <a:prstGeom prst="rect">
            <a:avLst/>
          </a:prstGeom>
        </p:spPr>
      </p:pic>
    </p:spTree>
    <p:extLst>
      <p:ext uri="{BB962C8B-B14F-4D97-AF65-F5344CB8AC3E}">
        <p14:creationId xmlns:p14="http://schemas.microsoft.com/office/powerpoint/2010/main" val="1162918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454D-CA50-40BA-84C6-B4D914A19AF3}"/>
              </a:ext>
            </a:extLst>
          </p:cNvPr>
          <p:cNvSpPr>
            <a:spLocks noGrp="1"/>
          </p:cNvSpPr>
          <p:nvPr>
            <p:ph type="title"/>
          </p:nvPr>
        </p:nvSpPr>
        <p:spPr>
          <a:xfrm>
            <a:off x="-42748" y="2483857"/>
            <a:ext cx="2808249" cy="1325563"/>
          </a:xfrm>
        </p:spPr>
        <p:txBody>
          <a:bodyPr/>
          <a:lstStyle/>
          <a:p>
            <a:r>
              <a:rPr lang="en-IN" dirty="0"/>
              <a:t>Arduino</a:t>
            </a:r>
            <a:br>
              <a:rPr lang="en-IN" dirty="0"/>
            </a:br>
            <a:r>
              <a:rPr lang="en-IN" dirty="0"/>
              <a:t>Libraries</a:t>
            </a:r>
          </a:p>
        </p:txBody>
      </p:sp>
      <p:sp>
        <p:nvSpPr>
          <p:cNvPr id="4" name="Footer Placeholder 3">
            <a:extLst>
              <a:ext uri="{FF2B5EF4-FFF2-40B4-BE49-F238E27FC236}">
                <a16:creationId xmlns:a16="http://schemas.microsoft.com/office/drawing/2014/main" id="{1C277CEB-08AF-46F6-8159-4271AB8D4E02}"/>
              </a:ext>
            </a:extLst>
          </p:cNvPr>
          <p:cNvSpPr>
            <a:spLocks noGrp="1"/>
          </p:cNvSpPr>
          <p:nvPr>
            <p:ph type="ftr" sz="quarter" idx="11"/>
          </p:nvPr>
        </p:nvSpPr>
        <p:spPr/>
        <p:txBody>
          <a:bodyPr/>
          <a:lstStyle/>
          <a:p>
            <a:r>
              <a:rPr lang="en-US"/>
              <a:t>IOT Lab, ECE Department</a:t>
            </a:r>
          </a:p>
        </p:txBody>
      </p:sp>
      <p:graphicFrame>
        <p:nvGraphicFramePr>
          <p:cNvPr id="5" name="Table 4">
            <a:extLst>
              <a:ext uri="{FF2B5EF4-FFF2-40B4-BE49-F238E27FC236}">
                <a16:creationId xmlns:a16="http://schemas.microsoft.com/office/drawing/2014/main" id="{0667412E-CE36-48FA-8FAA-2748BC3349F2}"/>
              </a:ext>
            </a:extLst>
          </p:cNvPr>
          <p:cNvGraphicFramePr>
            <a:graphicFrameLocks noGrp="1"/>
          </p:cNvGraphicFramePr>
          <p:nvPr>
            <p:extLst>
              <p:ext uri="{D42A27DB-BD31-4B8C-83A1-F6EECF244321}">
                <p14:modId xmlns:p14="http://schemas.microsoft.com/office/powerpoint/2010/main" val="388977326"/>
              </p:ext>
            </p:extLst>
          </p:nvPr>
        </p:nvGraphicFramePr>
        <p:xfrm>
          <a:off x="4783874" y="159258"/>
          <a:ext cx="7007450" cy="6197092"/>
        </p:xfrm>
        <a:graphic>
          <a:graphicData uri="http://schemas.openxmlformats.org/drawingml/2006/table">
            <a:tbl>
              <a:tblPr firstRow="1" firstCol="1" bandRow="1">
                <a:tableStyleId>{5C22544A-7EE6-4342-B048-85BDC9FD1C3A}</a:tableStyleId>
              </a:tblPr>
              <a:tblGrid>
                <a:gridCol w="458937">
                  <a:extLst>
                    <a:ext uri="{9D8B030D-6E8A-4147-A177-3AD203B41FA5}">
                      <a16:colId xmlns:a16="http://schemas.microsoft.com/office/drawing/2014/main" val="190954973"/>
                    </a:ext>
                  </a:extLst>
                </a:gridCol>
                <a:gridCol w="1980133">
                  <a:extLst>
                    <a:ext uri="{9D8B030D-6E8A-4147-A177-3AD203B41FA5}">
                      <a16:colId xmlns:a16="http://schemas.microsoft.com/office/drawing/2014/main" val="1179465408"/>
                    </a:ext>
                  </a:extLst>
                </a:gridCol>
                <a:gridCol w="4568380">
                  <a:extLst>
                    <a:ext uri="{9D8B030D-6E8A-4147-A177-3AD203B41FA5}">
                      <a16:colId xmlns:a16="http://schemas.microsoft.com/office/drawing/2014/main" val="835432848"/>
                    </a:ext>
                  </a:extLst>
                </a:gridCol>
              </a:tblGrid>
              <a:tr h="107678">
                <a:tc>
                  <a:txBody>
                    <a:bodyPr/>
                    <a:lstStyle/>
                    <a:p>
                      <a:pPr>
                        <a:lnSpc>
                          <a:spcPct val="107000"/>
                        </a:lnSpc>
                        <a:spcAft>
                          <a:spcPts val="800"/>
                        </a:spcAft>
                      </a:pPr>
                      <a:r>
                        <a:rPr lang="en-IN" sz="1400">
                          <a:effectLst/>
                        </a:rPr>
                        <a:t>S.No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7000"/>
                        </a:lnSpc>
                        <a:spcAft>
                          <a:spcPts val="800"/>
                        </a:spcAft>
                      </a:pPr>
                      <a:r>
                        <a:rPr lang="en-IN" sz="1400">
                          <a:effectLst/>
                        </a:rPr>
                        <a:t>Sensor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7000"/>
                        </a:lnSpc>
                        <a:spcAft>
                          <a:spcPts val="800"/>
                        </a:spcAft>
                      </a:pPr>
                      <a:r>
                        <a:rPr lang="en-IN" sz="1400">
                          <a:effectLst/>
                        </a:rPr>
                        <a:t>Library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1530296836"/>
                  </a:ext>
                </a:extLst>
              </a:tr>
              <a:tr h="533377">
                <a:tc>
                  <a:txBody>
                    <a:bodyPr/>
                    <a:lstStyle/>
                    <a:p>
                      <a:pPr>
                        <a:lnSpc>
                          <a:spcPct val="107000"/>
                        </a:lnSpc>
                        <a:spcAft>
                          <a:spcPts val="800"/>
                        </a:spcAft>
                      </a:pPr>
                      <a:r>
                        <a:rPr lang="en-IN" sz="1400">
                          <a:effectLst/>
                        </a:rPr>
                        <a:t>01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OLED Display</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ESP8266 and ESP32 OLED driver for SSD1306 displays </a:t>
                      </a:r>
                    </a:p>
                    <a:p>
                      <a:pPr>
                        <a:lnSpc>
                          <a:spcPct val="100000"/>
                        </a:lnSpc>
                        <a:spcAft>
                          <a:spcPts val="0"/>
                        </a:spcAft>
                      </a:pPr>
                      <a:r>
                        <a:rPr lang="en-IN" sz="1400" b="1" dirty="0">
                          <a:effectLst/>
                        </a:rPr>
                        <a:t>By </a:t>
                      </a:r>
                      <a:r>
                        <a:rPr lang="en-IN" sz="1400" b="1" dirty="0" err="1">
                          <a:effectLst/>
                        </a:rPr>
                        <a:t>Thingpulse</a:t>
                      </a:r>
                      <a:endParaRPr lang="en-IN" sz="1400" b="1" dirty="0">
                        <a:effectLst/>
                      </a:endParaRP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3077880677"/>
                  </a:ext>
                </a:extLst>
              </a:tr>
              <a:tr h="533377">
                <a:tc>
                  <a:txBody>
                    <a:bodyPr/>
                    <a:lstStyle/>
                    <a:p>
                      <a:pPr>
                        <a:lnSpc>
                          <a:spcPct val="107000"/>
                        </a:lnSpc>
                        <a:spcAft>
                          <a:spcPts val="800"/>
                        </a:spcAft>
                      </a:pPr>
                      <a:r>
                        <a:rPr lang="en-IN" sz="1400">
                          <a:effectLst/>
                        </a:rPr>
                        <a:t>02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BMP280</a:t>
                      </a:r>
                    </a:p>
                    <a:p>
                      <a:pPr>
                        <a:lnSpc>
                          <a:spcPct val="100000"/>
                        </a:lnSpc>
                        <a:spcAft>
                          <a:spcPts val="0"/>
                        </a:spcAft>
                      </a:pPr>
                      <a:r>
                        <a:rPr lang="en-IN" sz="1400" b="1">
                          <a:effectLst/>
                        </a:rPr>
                        <a:t> </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Adafruit BMP280 library</a:t>
                      </a:r>
                    </a:p>
                    <a:p>
                      <a:pPr>
                        <a:lnSpc>
                          <a:spcPct val="100000"/>
                        </a:lnSpc>
                        <a:spcAft>
                          <a:spcPts val="0"/>
                        </a:spcAft>
                      </a:pPr>
                      <a:r>
                        <a:rPr lang="en-IN" sz="1400" b="1" dirty="0">
                          <a:effectLst/>
                        </a:rPr>
                        <a:t>By Adafruit</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350198996"/>
                  </a:ext>
                </a:extLst>
              </a:tr>
              <a:tr h="533377">
                <a:tc>
                  <a:txBody>
                    <a:bodyPr/>
                    <a:lstStyle/>
                    <a:p>
                      <a:pPr>
                        <a:lnSpc>
                          <a:spcPct val="107000"/>
                        </a:lnSpc>
                        <a:spcAft>
                          <a:spcPts val="800"/>
                        </a:spcAft>
                      </a:pPr>
                      <a:r>
                        <a:rPr lang="en-IN" sz="1400">
                          <a:effectLst/>
                        </a:rPr>
                        <a:t>02A</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BMP280</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Adafruit </a:t>
                      </a:r>
                      <a:r>
                        <a:rPr lang="en-IN" sz="1400" b="1" dirty="0" err="1">
                          <a:effectLst/>
                        </a:rPr>
                        <a:t>BusIO</a:t>
                      </a:r>
                      <a:endParaRPr lang="en-IN" sz="1400" b="1" dirty="0">
                        <a:effectLst/>
                      </a:endParaRPr>
                    </a:p>
                    <a:p>
                      <a:pPr>
                        <a:lnSpc>
                          <a:spcPct val="100000"/>
                        </a:lnSpc>
                        <a:spcAft>
                          <a:spcPts val="0"/>
                        </a:spcAft>
                      </a:pPr>
                      <a:r>
                        <a:rPr lang="en-IN" sz="1400" b="1" dirty="0">
                          <a:effectLst/>
                        </a:rPr>
                        <a:t>By Adafruit</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2390029839"/>
                  </a:ext>
                </a:extLst>
              </a:tr>
              <a:tr h="320528">
                <a:tc>
                  <a:txBody>
                    <a:bodyPr/>
                    <a:lstStyle/>
                    <a:p>
                      <a:pPr>
                        <a:lnSpc>
                          <a:spcPct val="107000"/>
                        </a:lnSpc>
                        <a:spcAft>
                          <a:spcPts val="800"/>
                        </a:spcAft>
                      </a:pPr>
                      <a:r>
                        <a:rPr lang="en-IN" sz="1400">
                          <a:effectLst/>
                        </a:rPr>
                        <a:t>02B</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BMP280</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err="1">
                          <a:effectLst/>
                        </a:rPr>
                        <a:t>Adafruit_Sensor_Master</a:t>
                      </a:r>
                      <a:r>
                        <a:rPr lang="en-IN" sz="1400" b="1" dirty="0">
                          <a:effectLst/>
                        </a:rPr>
                        <a:t> zip file</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1596598750"/>
                  </a:ext>
                </a:extLst>
              </a:tr>
              <a:tr h="746227">
                <a:tc>
                  <a:txBody>
                    <a:bodyPr/>
                    <a:lstStyle/>
                    <a:p>
                      <a:pPr>
                        <a:lnSpc>
                          <a:spcPct val="107000"/>
                        </a:lnSpc>
                        <a:spcAft>
                          <a:spcPts val="800"/>
                        </a:spcAft>
                      </a:pPr>
                      <a:r>
                        <a:rPr lang="en-IN" sz="1400">
                          <a:effectLst/>
                        </a:rPr>
                        <a:t>03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MPU6050</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MPU6050</a:t>
                      </a:r>
                    </a:p>
                    <a:p>
                      <a:pPr>
                        <a:lnSpc>
                          <a:spcPct val="100000"/>
                        </a:lnSpc>
                        <a:spcAft>
                          <a:spcPts val="0"/>
                        </a:spcAft>
                      </a:pPr>
                      <a:r>
                        <a:rPr lang="en-IN" sz="1400" b="1" dirty="0">
                          <a:effectLst/>
                        </a:rPr>
                        <a:t>By Electronic Cats</a:t>
                      </a:r>
                    </a:p>
                    <a:p>
                      <a:pPr>
                        <a:lnSpc>
                          <a:spcPct val="100000"/>
                        </a:lnSpc>
                        <a:spcAft>
                          <a:spcPts val="0"/>
                        </a:spcAft>
                      </a:pPr>
                      <a:r>
                        <a:rPr lang="en-IN" sz="1400" b="1" dirty="0">
                          <a:effectLst/>
                        </a:rPr>
                        <a:t>MPU6050 Arduino Library</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225584982"/>
                  </a:ext>
                </a:extLst>
              </a:tr>
              <a:tr h="533377">
                <a:tc>
                  <a:txBody>
                    <a:bodyPr/>
                    <a:lstStyle/>
                    <a:p>
                      <a:pPr>
                        <a:lnSpc>
                          <a:spcPct val="107000"/>
                        </a:lnSpc>
                        <a:spcAft>
                          <a:spcPts val="800"/>
                        </a:spcAft>
                      </a:pPr>
                      <a:r>
                        <a:rPr lang="en-IN" sz="1400">
                          <a:effectLst/>
                        </a:rPr>
                        <a:t>04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Firebase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Firebase ESP32 Client</a:t>
                      </a:r>
                    </a:p>
                    <a:p>
                      <a:pPr>
                        <a:lnSpc>
                          <a:spcPct val="100000"/>
                        </a:lnSpc>
                        <a:spcAft>
                          <a:spcPts val="0"/>
                        </a:spcAft>
                      </a:pPr>
                      <a:r>
                        <a:rPr lang="en-IN" sz="1400" b="1" dirty="0">
                          <a:effectLst/>
                        </a:rPr>
                        <a:t>By </a:t>
                      </a:r>
                      <a:r>
                        <a:rPr lang="en-IN" sz="1400" b="1" dirty="0" err="1">
                          <a:effectLst/>
                        </a:rPr>
                        <a:t>Mobizt</a:t>
                      </a:r>
                      <a:endParaRPr lang="en-IN" sz="1400" b="1" dirty="0">
                        <a:effectLst/>
                      </a:endParaRP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45409280"/>
                  </a:ext>
                </a:extLst>
              </a:tr>
              <a:tr h="533377">
                <a:tc>
                  <a:txBody>
                    <a:bodyPr/>
                    <a:lstStyle/>
                    <a:p>
                      <a:pPr>
                        <a:lnSpc>
                          <a:spcPct val="107000"/>
                        </a:lnSpc>
                        <a:spcAft>
                          <a:spcPts val="800"/>
                        </a:spcAft>
                      </a:pPr>
                      <a:r>
                        <a:rPr lang="en-IN" sz="1400">
                          <a:effectLst/>
                        </a:rPr>
                        <a:t>05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APDS9960</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err="1">
                          <a:effectLst/>
                        </a:rPr>
                        <a:t>SparkFun</a:t>
                      </a:r>
                      <a:r>
                        <a:rPr lang="en-IN" sz="1400" b="1" dirty="0">
                          <a:effectLst/>
                        </a:rPr>
                        <a:t> APDS9960 RGB and Gesture Sensor</a:t>
                      </a:r>
                    </a:p>
                    <a:p>
                      <a:pPr>
                        <a:lnSpc>
                          <a:spcPct val="100000"/>
                        </a:lnSpc>
                        <a:spcAft>
                          <a:spcPts val="0"/>
                        </a:spcAft>
                      </a:pPr>
                      <a:r>
                        <a:rPr lang="en-IN" sz="1400" b="1" dirty="0">
                          <a:effectLst/>
                        </a:rPr>
                        <a:t>By </a:t>
                      </a:r>
                      <a:r>
                        <a:rPr lang="en-IN" sz="1400" b="1" dirty="0" err="1">
                          <a:effectLst/>
                        </a:rPr>
                        <a:t>SparkFun</a:t>
                      </a:r>
                      <a:r>
                        <a:rPr lang="en-IN" sz="1400" b="1" dirty="0">
                          <a:effectLst/>
                        </a:rPr>
                        <a:t> Electronics</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775677788"/>
                  </a:ext>
                </a:extLst>
              </a:tr>
              <a:tr h="533377">
                <a:tc>
                  <a:txBody>
                    <a:bodyPr/>
                    <a:lstStyle/>
                    <a:p>
                      <a:pPr>
                        <a:lnSpc>
                          <a:spcPct val="107000"/>
                        </a:lnSpc>
                        <a:spcAft>
                          <a:spcPts val="800"/>
                        </a:spcAft>
                      </a:pPr>
                      <a:r>
                        <a:rPr lang="en-IN" sz="1400">
                          <a:effectLst/>
                        </a:rPr>
                        <a:t> 06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IR Remote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a:effectLst/>
                        </a:rPr>
                        <a:t>IRRemoteESP8266</a:t>
                      </a:r>
                    </a:p>
                    <a:p>
                      <a:pPr>
                        <a:lnSpc>
                          <a:spcPct val="100000"/>
                        </a:lnSpc>
                        <a:spcAft>
                          <a:spcPts val="0"/>
                        </a:spcAft>
                      </a:pPr>
                      <a:r>
                        <a:rPr lang="en-IN" sz="1400" b="1" dirty="0">
                          <a:effectLst/>
                        </a:rPr>
                        <a:t>By David Conran et al</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1008995364"/>
                  </a:ext>
                </a:extLst>
              </a:tr>
              <a:tr h="533377">
                <a:tc>
                  <a:txBody>
                    <a:bodyPr/>
                    <a:lstStyle/>
                    <a:p>
                      <a:pPr>
                        <a:lnSpc>
                          <a:spcPct val="107000"/>
                        </a:lnSpc>
                        <a:spcAft>
                          <a:spcPts val="800"/>
                        </a:spcAft>
                      </a:pPr>
                      <a:r>
                        <a:rPr lang="en-IN" sz="1400">
                          <a:effectLst/>
                        </a:rPr>
                        <a:t>07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a:effectLst/>
                        </a:rPr>
                        <a:t>MAX30102</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b="1" dirty="0" err="1">
                          <a:effectLst/>
                        </a:rPr>
                        <a:t>SparkFun</a:t>
                      </a:r>
                      <a:r>
                        <a:rPr lang="en-IN" sz="1400" b="1" dirty="0">
                          <a:effectLst/>
                        </a:rPr>
                        <a:t> MAX3010x Pulse and Proximity Sensor Library</a:t>
                      </a:r>
                    </a:p>
                    <a:p>
                      <a:pPr>
                        <a:lnSpc>
                          <a:spcPct val="100000"/>
                        </a:lnSpc>
                        <a:spcAft>
                          <a:spcPts val="0"/>
                        </a:spcAft>
                      </a:pPr>
                      <a:r>
                        <a:rPr lang="en-IN" sz="1400" b="1" dirty="0">
                          <a:effectLst/>
                        </a:rPr>
                        <a:t>By </a:t>
                      </a:r>
                      <a:r>
                        <a:rPr lang="en-IN" sz="1400" b="1" dirty="0" err="1">
                          <a:effectLst/>
                        </a:rPr>
                        <a:t>SparkFun</a:t>
                      </a:r>
                      <a:r>
                        <a:rPr lang="en-IN" sz="1400" b="1" dirty="0">
                          <a:effectLst/>
                        </a:rPr>
                        <a:t> Electronics</a:t>
                      </a:r>
                    </a:p>
                    <a:p>
                      <a:pPr>
                        <a:lnSpc>
                          <a:spcPct val="100000"/>
                        </a:lnSpc>
                        <a:spcAft>
                          <a:spcPts val="0"/>
                        </a:spcAft>
                      </a:pPr>
                      <a:r>
                        <a:rPr lang="en-IN" sz="1400" b="1" dirty="0">
                          <a:effectLst/>
                        </a:rPr>
                        <a:t>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2277875458"/>
                  </a:ext>
                </a:extLst>
              </a:tr>
              <a:tr h="107678">
                <a:tc>
                  <a:txBody>
                    <a:bodyPr/>
                    <a:lstStyle/>
                    <a:p>
                      <a:pPr>
                        <a:lnSpc>
                          <a:spcPct val="107000"/>
                        </a:lnSpc>
                        <a:spcAft>
                          <a:spcPts val="8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tc>
                  <a:txBody>
                    <a:bodyPr/>
                    <a:lstStyle/>
                    <a:p>
                      <a:pPr>
                        <a:lnSpc>
                          <a:spcPct val="100000"/>
                        </a:lnSpc>
                        <a:spcAft>
                          <a:spcPts val="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7381" marR="37381" marT="0" marB="0"/>
                </a:tc>
                <a:extLst>
                  <a:ext uri="{0D108BD9-81ED-4DB2-BD59-A6C34878D82A}">
                    <a16:rowId xmlns:a16="http://schemas.microsoft.com/office/drawing/2014/main" val="358687534"/>
                  </a:ext>
                </a:extLst>
              </a:tr>
            </a:tbl>
          </a:graphicData>
        </a:graphic>
      </p:graphicFrame>
      <p:sp>
        <p:nvSpPr>
          <p:cNvPr id="6" name="TextBox 5">
            <a:extLst>
              <a:ext uri="{FF2B5EF4-FFF2-40B4-BE49-F238E27FC236}">
                <a16:creationId xmlns:a16="http://schemas.microsoft.com/office/drawing/2014/main" id="{304A1CD5-3C63-4C38-8459-768D7587542A}"/>
              </a:ext>
            </a:extLst>
          </p:cNvPr>
          <p:cNvSpPr txBox="1"/>
          <p:nvPr/>
        </p:nvSpPr>
        <p:spPr>
          <a:xfrm>
            <a:off x="3055434" y="624468"/>
            <a:ext cx="1438507" cy="5693866"/>
          </a:xfrm>
          <a:prstGeom prst="rect">
            <a:avLst/>
          </a:prstGeom>
          <a:noFill/>
        </p:spPr>
        <p:txBody>
          <a:bodyPr wrap="square" rtlCol="0">
            <a:spAutoFit/>
          </a:bodyPr>
          <a:lstStyle/>
          <a:p>
            <a:r>
              <a:rPr lang="en-IN" sz="1400" b="1" dirty="0"/>
              <a:t>Display</a:t>
            </a:r>
          </a:p>
          <a:p>
            <a:endParaRPr lang="en-IN" sz="1400" b="1" dirty="0"/>
          </a:p>
          <a:p>
            <a:r>
              <a:rPr lang="en-IN" sz="1400" b="1" dirty="0"/>
              <a:t>Environment sensor</a:t>
            </a:r>
          </a:p>
          <a:p>
            <a:endParaRPr lang="en-IN" sz="1400" b="1" dirty="0"/>
          </a:p>
          <a:p>
            <a:endParaRPr lang="en-IN" sz="1400" b="1" dirty="0"/>
          </a:p>
          <a:p>
            <a:endParaRPr lang="en-IN" sz="1400" b="1" dirty="0"/>
          </a:p>
          <a:p>
            <a:endParaRPr lang="en-IN" sz="1400" b="1" dirty="0"/>
          </a:p>
          <a:p>
            <a:endParaRPr lang="en-IN" sz="1400" b="1" dirty="0"/>
          </a:p>
          <a:p>
            <a:endParaRPr lang="en-IN" sz="1400" b="1" dirty="0"/>
          </a:p>
          <a:p>
            <a:endParaRPr lang="en-IN" sz="1400" b="1" dirty="0"/>
          </a:p>
          <a:p>
            <a:r>
              <a:rPr lang="en-IN" sz="1400" b="1" dirty="0"/>
              <a:t>Accelerometer</a:t>
            </a:r>
          </a:p>
          <a:p>
            <a:endParaRPr lang="en-IN" sz="1400" b="1" dirty="0"/>
          </a:p>
          <a:p>
            <a:endParaRPr lang="en-IN" sz="1400" b="1" dirty="0"/>
          </a:p>
          <a:p>
            <a:endParaRPr lang="en-IN" sz="1400" b="1" dirty="0"/>
          </a:p>
          <a:p>
            <a:r>
              <a:rPr lang="en-IN" sz="1400" b="1" dirty="0"/>
              <a:t>Cloud database</a:t>
            </a:r>
          </a:p>
          <a:p>
            <a:endParaRPr lang="en-IN" sz="1400" b="1" dirty="0"/>
          </a:p>
          <a:p>
            <a:r>
              <a:rPr lang="en-IN" sz="1400" b="1" dirty="0"/>
              <a:t>Gesture sensor</a:t>
            </a:r>
          </a:p>
          <a:p>
            <a:endParaRPr lang="en-IN" sz="1400" b="1" dirty="0"/>
          </a:p>
          <a:p>
            <a:endParaRPr lang="en-IN" sz="1400" b="1" dirty="0"/>
          </a:p>
          <a:p>
            <a:r>
              <a:rPr lang="en-IN" sz="1400" b="1" dirty="0"/>
              <a:t>Infrared Remote</a:t>
            </a:r>
          </a:p>
          <a:p>
            <a:endParaRPr lang="en-IN" sz="1400" b="1" dirty="0"/>
          </a:p>
          <a:p>
            <a:endParaRPr lang="en-IN" sz="1400" b="1" dirty="0"/>
          </a:p>
          <a:p>
            <a:r>
              <a:rPr lang="en-IN" sz="1400" b="1" dirty="0"/>
              <a:t>Heartbeat sensor</a:t>
            </a:r>
          </a:p>
          <a:p>
            <a:endParaRPr lang="en-IN" sz="1400" b="1" dirty="0"/>
          </a:p>
        </p:txBody>
      </p:sp>
    </p:spTree>
    <p:extLst>
      <p:ext uri="{BB962C8B-B14F-4D97-AF65-F5344CB8AC3E}">
        <p14:creationId xmlns:p14="http://schemas.microsoft.com/office/powerpoint/2010/main" val="544168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379C-A796-D8F1-BF3B-CAC28B56D898}"/>
              </a:ext>
            </a:extLst>
          </p:cNvPr>
          <p:cNvSpPr>
            <a:spLocks noGrp="1"/>
          </p:cNvSpPr>
          <p:nvPr>
            <p:ph type="title"/>
          </p:nvPr>
        </p:nvSpPr>
        <p:spPr/>
        <p:txBody>
          <a:bodyPr/>
          <a:lstStyle/>
          <a:p>
            <a:r>
              <a:rPr lang="en-IN" dirty="0"/>
              <a:t>GitHub repository</a:t>
            </a:r>
          </a:p>
        </p:txBody>
      </p:sp>
      <p:sp>
        <p:nvSpPr>
          <p:cNvPr id="3" name="Content Placeholder 2">
            <a:extLst>
              <a:ext uri="{FF2B5EF4-FFF2-40B4-BE49-F238E27FC236}">
                <a16:creationId xmlns:a16="http://schemas.microsoft.com/office/drawing/2014/main" id="{AA91260E-AC42-FAE1-4360-5C9304678F7F}"/>
              </a:ext>
            </a:extLst>
          </p:cNvPr>
          <p:cNvSpPr>
            <a:spLocks noGrp="1"/>
          </p:cNvSpPr>
          <p:nvPr>
            <p:ph idx="1"/>
          </p:nvPr>
        </p:nvSpPr>
        <p:spPr>
          <a:xfrm>
            <a:off x="838200" y="1825625"/>
            <a:ext cx="10023088" cy="4285243"/>
          </a:xfrm>
        </p:spPr>
        <p:txBody>
          <a:bodyPr>
            <a:normAutofit/>
          </a:bodyPr>
          <a:lstStyle/>
          <a:p>
            <a:pPr marL="0" indent="0">
              <a:buNone/>
            </a:pPr>
            <a:r>
              <a:rPr lang="en-IN" sz="2300" dirty="0"/>
              <a:t>URL: </a:t>
            </a:r>
            <a:r>
              <a:rPr lang="en-IN" sz="2300" b="1" dirty="0">
                <a:solidFill>
                  <a:srgbClr val="0070C0"/>
                </a:solidFill>
              </a:rPr>
              <a:t>github.com/</a:t>
            </a:r>
            <a:r>
              <a:rPr lang="en-IN" sz="2300" b="1" dirty="0" err="1">
                <a:solidFill>
                  <a:srgbClr val="0070C0"/>
                </a:solidFill>
              </a:rPr>
              <a:t>grietiotlab</a:t>
            </a:r>
            <a:endParaRPr lang="en-IN" sz="2300" b="1" dirty="0">
              <a:solidFill>
                <a:srgbClr val="0070C0"/>
              </a:solidFill>
            </a:endParaRPr>
          </a:p>
          <a:p>
            <a:pPr marL="0" indent="0">
              <a:buNone/>
            </a:pPr>
            <a:r>
              <a:rPr lang="en-IN" sz="2300" dirty="0"/>
              <a:t>Repository: </a:t>
            </a:r>
            <a:r>
              <a:rPr lang="en-IN" sz="2300" b="1" dirty="0">
                <a:solidFill>
                  <a:srgbClr val="0070C0"/>
                </a:solidFill>
              </a:rPr>
              <a:t>GISMO-VI</a:t>
            </a:r>
          </a:p>
          <a:p>
            <a:pPr marL="0" indent="0">
              <a:buNone/>
            </a:pPr>
            <a:r>
              <a:rPr lang="en-IN" sz="2300" b="1" dirty="0"/>
              <a:t>Important docs:</a:t>
            </a:r>
          </a:p>
          <a:p>
            <a:pPr marL="0" indent="0">
              <a:buNone/>
            </a:pPr>
            <a:r>
              <a:rPr lang="en-IN" sz="2000" b="1" dirty="0"/>
              <a:t>Arduino libraries list               </a:t>
            </a:r>
            <a:r>
              <a:rPr lang="en-IN" sz="2000" b="1" dirty="0">
                <a:solidFill>
                  <a:srgbClr val="0070C0"/>
                </a:solidFill>
              </a:rPr>
              <a:t>GISMO-VI/GISMO6_Docs/Arduino Libraries.docx</a:t>
            </a:r>
          </a:p>
          <a:p>
            <a:pPr marL="0" indent="0">
              <a:buNone/>
            </a:pPr>
            <a:r>
              <a:rPr lang="en-IN" sz="2000" b="1" dirty="0"/>
              <a:t>GISMO-VI pin assignments   </a:t>
            </a:r>
            <a:r>
              <a:rPr lang="en-IN" sz="2000" b="1" dirty="0">
                <a:solidFill>
                  <a:srgbClr val="0070C0"/>
                </a:solidFill>
              </a:rPr>
              <a:t> GISMO-VI/GISMO6_Docs/GISMO-VI Pin Assignments.docx</a:t>
            </a:r>
          </a:p>
          <a:p>
            <a:pPr marL="0" indent="0">
              <a:buNone/>
            </a:pPr>
            <a:r>
              <a:rPr lang="en-IN" sz="2000" b="1" dirty="0"/>
              <a:t>Sensor Locations                      </a:t>
            </a:r>
            <a:r>
              <a:rPr lang="en-IN" sz="2000" b="1" dirty="0">
                <a:solidFill>
                  <a:srgbClr val="0070C0"/>
                </a:solidFill>
              </a:rPr>
              <a:t>GISMO-VI/GISMO-VI_SensorLocations.jpg</a:t>
            </a:r>
            <a:r>
              <a:rPr lang="en-IN" sz="2000" b="1" dirty="0"/>
              <a:t>   </a:t>
            </a:r>
          </a:p>
          <a:p>
            <a:pPr marL="0" indent="0">
              <a:buNone/>
            </a:pPr>
            <a:r>
              <a:rPr lang="en-IN" sz="2000" b="1" dirty="0"/>
              <a:t>Hardware schematic                </a:t>
            </a:r>
            <a:r>
              <a:rPr lang="en-IN" sz="2000" b="1" dirty="0">
                <a:solidFill>
                  <a:srgbClr val="0070C0"/>
                </a:solidFill>
              </a:rPr>
              <a:t>GISMO-VI/Hardware/gismoviv1.pdf</a:t>
            </a:r>
            <a:r>
              <a:rPr lang="en-IN" sz="2000" b="1" dirty="0"/>
              <a:t>                                </a:t>
            </a:r>
          </a:p>
          <a:p>
            <a:pPr marL="0" indent="0">
              <a:buNone/>
            </a:pPr>
            <a:endParaRPr lang="en-IN" sz="6200" b="1" dirty="0"/>
          </a:p>
          <a:p>
            <a:pPr marL="0" indent="0">
              <a:buNone/>
            </a:pPr>
            <a:endParaRPr lang="en-IN" b="1" dirty="0"/>
          </a:p>
        </p:txBody>
      </p:sp>
      <p:sp>
        <p:nvSpPr>
          <p:cNvPr id="4" name="Footer Placeholder 3">
            <a:extLst>
              <a:ext uri="{FF2B5EF4-FFF2-40B4-BE49-F238E27FC236}">
                <a16:creationId xmlns:a16="http://schemas.microsoft.com/office/drawing/2014/main" id="{14AC2AEC-B408-5A41-B37D-D2959253A58F}"/>
              </a:ext>
            </a:extLst>
          </p:cNvPr>
          <p:cNvSpPr>
            <a:spLocks noGrp="1"/>
          </p:cNvSpPr>
          <p:nvPr>
            <p:ph type="ftr" sz="quarter" idx="11"/>
          </p:nvPr>
        </p:nvSpPr>
        <p:spPr/>
        <p:txBody>
          <a:bodyPr/>
          <a:lstStyle/>
          <a:p>
            <a:r>
              <a:rPr lang="en-US"/>
              <a:t>IOT Lab, ECE Department</a:t>
            </a:r>
          </a:p>
        </p:txBody>
      </p:sp>
    </p:spTree>
    <p:extLst>
      <p:ext uri="{BB962C8B-B14F-4D97-AF65-F5344CB8AC3E}">
        <p14:creationId xmlns:p14="http://schemas.microsoft.com/office/powerpoint/2010/main" val="3692785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4CC7-E6DF-3BE7-9DF5-30821E53DF28}"/>
              </a:ext>
            </a:extLst>
          </p:cNvPr>
          <p:cNvSpPr>
            <a:spLocks noGrp="1"/>
          </p:cNvSpPr>
          <p:nvPr>
            <p:ph type="title"/>
          </p:nvPr>
        </p:nvSpPr>
        <p:spPr/>
        <p:txBody>
          <a:bodyPr/>
          <a:lstStyle/>
          <a:p>
            <a:r>
              <a:rPr lang="en-IN" dirty="0"/>
              <a:t>Getting Started</a:t>
            </a:r>
          </a:p>
        </p:txBody>
      </p:sp>
      <p:sp>
        <p:nvSpPr>
          <p:cNvPr id="3" name="Content Placeholder 2">
            <a:extLst>
              <a:ext uri="{FF2B5EF4-FFF2-40B4-BE49-F238E27FC236}">
                <a16:creationId xmlns:a16="http://schemas.microsoft.com/office/drawing/2014/main" id="{F2EBA09A-8486-F148-6262-062C79421849}"/>
              </a:ext>
            </a:extLst>
          </p:cNvPr>
          <p:cNvSpPr>
            <a:spLocks noGrp="1"/>
          </p:cNvSpPr>
          <p:nvPr>
            <p:ph idx="1"/>
          </p:nvPr>
        </p:nvSpPr>
        <p:spPr>
          <a:xfrm>
            <a:off x="838200" y="1825625"/>
            <a:ext cx="3598333" cy="4351338"/>
          </a:xfrm>
        </p:spPr>
        <p:txBody>
          <a:bodyPr>
            <a:normAutofit/>
          </a:bodyPr>
          <a:lstStyle/>
          <a:p>
            <a:pPr marL="457200" lvl="1" indent="0">
              <a:buNone/>
            </a:pPr>
            <a:r>
              <a:rPr lang="en-IN" sz="1800" dirty="0"/>
              <a:t>On-board LED</a:t>
            </a:r>
          </a:p>
          <a:p>
            <a:pPr marL="457200" lvl="1" indent="0">
              <a:buNone/>
            </a:pPr>
            <a:r>
              <a:rPr lang="en-IN" sz="1800" dirty="0"/>
              <a:t>Relay</a:t>
            </a:r>
          </a:p>
          <a:p>
            <a:pPr marL="457200" lvl="1" indent="0">
              <a:buNone/>
            </a:pPr>
            <a:r>
              <a:rPr lang="en-IN" sz="1800" dirty="0"/>
              <a:t>Magnetic Switch</a:t>
            </a:r>
          </a:p>
        </p:txBody>
      </p:sp>
      <p:sp>
        <p:nvSpPr>
          <p:cNvPr id="4" name="Footer Placeholder 3">
            <a:extLst>
              <a:ext uri="{FF2B5EF4-FFF2-40B4-BE49-F238E27FC236}">
                <a16:creationId xmlns:a16="http://schemas.microsoft.com/office/drawing/2014/main" id="{BDE212E9-E42B-AD26-CC5E-00ACAF9FC7D9}"/>
              </a:ext>
            </a:extLst>
          </p:cNvPr>
          <p:cNvSpPr>
            <a:spLocks noGrp="1"/>
          </p:cNvSpPr>
          <p:nvPr>
            <p:ph type="ftr" sz="quarter" idx="11"/>
          </p:nvPr>
        </p:nvSpPr>
        <p:spPr/>
        <p:txBody>
          <a:bodyPr/>
          <a:lstStyle/>
          <a:p>
            <a:r>
              <a:rPr lang="en-US"/>
              <a:t>IOT Lab, ECE Department</a:t>
            </a:r>
          </a:p>
        </p:txBody>
      </p:sp>
      <p:grpSp>
        <p:nvGrpSpPr>
          <p:cNvPr id="7" name="Group 6">
            <a:extLst>
              <a:ext uri="{FF2B5EF4-FFF2-40B4-BE49-F238E27FC236}">
                <a16:creationId xmlns:a16="http://schemas.microsoft.com/office/drawing/2014/main" id="{C218F267-6241-03EE-3A86-C8E877BBE2E8}"/>
              </a:ext>
            </a:extLst>
          </p:cNvPr>
          <p:cNvGrpSpPr/>
          <p:nvPr/>
        </p:nvGrpSpPr>
        <p:grpSpPr>
          <a:xfrm>
            <a:off x="5538075" y="0"/>
            <a:ext cx="3392965" cy="2408278"/>
            <a:chOff x="7510809" y="714471"/>
            <a:chExt cx="3392965" cy="2408278"/>
          </a:xfrm>
        </p:grpSpPr>
        <p:pic>
          <p:nvPicPr>
            <p:cNvPr id="8" name="Picture 7">
              <a:extLst>
                <a:ext uri="{FF2B5EF4-FFF2-40B4-BE49-F238E27FC236}">
                  <a16:creationId xmlns:a16="http://schemas.microsoft.com/office/drawing/2014/main" id="{0C336B3E-DDE4-CDC5-E101-D59BD8F478AC}"/>
                </a:ext>
              </a:extLst>
            </p:cNvPr>
            <p:cNvPicPr>
              <a:picLocks noChangeAspect="1"/>
            </p:cNvPicPr>
            <p:nvPr/>
          </p:nvPicPr>
          <p:blipFill>
            <a:blip r:embed="rId2"/>
            <a:stretch>
              <a:fillRect/>
            </a:stretch>
          </p:blipFill>
          <p:spPr>
            <a:xfrm>
              <a:off x="7510809" y="1522549"/>
              <a:ext cx="2857500" cy="1600200"/>
            </a:xfrm>
            <a:prstGeom prst="rect">
              <a:avLst/>
            </a:prstGeom>
          </p:spPr>
        </p:pic>
        <p:sp>
          <p:nvSpPr>
            <p:cNvPr id="9" name="Oval 8">
              <a:extLst>
                <a:ext uri="{FF2B5EF4-FFF2-40B4-BE49-F238E27FC236}">
                  <a16:creationId xmlns:a16="http://schemas.microsoft.com/office/drawing/2014/main" id="{9098CA28-5478-BBBA-E596-F83134C224EB}"/>
                </a:ext>
              </a:extLst>
            </p:cNvPr>
            <p:cNvSpPr/>
            <p:nvPr/>
          </p:nvSpPr>
          <p:spPr>
            <a:xfrm>
              <a:off x="8492067" y="2306000"/>
              <a:ext cx="568712" cy="54211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peech Bubble: Oval 9">
              <a:extLst>
                <a:ext uri="{FF2B5EF4-FFF2-40B4-BE49-F238E27FC236}">
                  <a16:creationId xmlns:a16="http://schemas.microsoft.com/office/drawing/2014/main" id="{D5A30D0E-E041-2647-F43A-3BE3E030FEF1}"/>
                </a:ext>
              </a:extLst>
            </p:cNvPr>
            <p:cNvSpPr/>
            <p:nvPr/>
          </p:nvSpPr>
          <p:spPr>
            <a:xfrm>
              <a:off x="9409511" y="714471"/>
              <a:ext cx="1494263" cy="721810"/>
            </a:xfrm>
            <a:prstGeom prst="wedgeEllipseCallout">
              <a:avLst>
                <a:gd name="adj1" fmla="val -92475"/>
                <a:gd name="adj2" fmla="val 20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Onboard LED</a:t>
              </a:r>
            </a:p>
          </p:txBody>
        </p:sp>
      </p:grpSp>
      <p:pic>
        <p:nvPicPr>
          <p:cNvPr id="33" name="Picture 32">
            <a:extLst>
              <a:ext uri="{FF2B5EF4-FFF2-40B4-BE49-F238E27FC236}">
                <a16:creationId xmlns:a16="http://schemas.microsoft.com/office/drawing/2014/main" id="{A6B42F3C-D62D-6B7E-73B5-81D385679C05}"/>
              </a:ext>
            </a:extLst>
          </p:cNvPr>
          <p:cNvPicPr>
            <a:picLocks noChangeAspect="1"/>
          </p:cNvPicPr>
          <p:nvPr/>
        </p:nvPicPr>
        <p:blipFill>
          <a:blip r:embed="rId3"/>
          <a:stretch>
            <a:fillRect/>
          </a:stretch>
        </p:blipFill>
        <p:spPr>
          <a:xfrm>
            <a:off x="1865175" y="3194844"/>
            <a:ext cx="2047875" cy="2047875"/>
          </a:xfrm>
          <a:prstGeom prst="rect">
            <a:avLst/>
          </a:prstGeom>
        </p:spPr>
      </p:pic>
      <p:grpSp>
        <p:nvGrpSpPr>
          <p:cNvPr id="35" name="Group 34">
            <a:extLst>
              <a:ext uri="{FF2B5EF4-FFF2-40B4-BE49-F238E27FC236}">
                <a16:creationId xmlns:a16="http://schemas.microsoft.com/office/drawing/2014/main" id="{6BA64375-F568-476F-F11C-61CD5FE9F2DD}"/>
              </a:ext>
            </a:extLst>
          </p:cNvPr>
          <p:cNvGrpSpPr/>
          <p:nvPr/>
        </p:nvGrpSpPr>
        <p:grpSpPr>
          <a:xfrm>
            <a:off x="5621866" y="2667150"/>
            <a:ext cx="5602719" cy="3509813"/>
            <a:chOff x="1589649" y="2519289"/>
            <a:chExt cx="6443004" cy="4192888"/>
          </a:xfrm>
        </p:grpSpPr>
        <p:pic>
          <p:nvPicPr>
            <p:cNvPr id="36" name="Picture 35">
              <a:extLst>
                <a:ext uri="{FF2B5EF4-FFF2-40B4-BE49-F238E27FC236}">
                  <a16:creationId xmlns:a16="http://schemas.microsoft.com/office/drawing/2014/main" id="{3B2A5E23-4A3D-5D4B-D400-F05908D33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095" y="2519289"/>
              <a:ext cx="3226558" cy="4192888"/>
            </a:xfrm>
            <a:prstGeom prst="rect">
              <a:avLst/>
            </a:prstGeom>
          </p:spPr>
        </p:pic>
        <p:sp>
          <p:nvSpPr>
            <p:cNvPr id="37" name="Rectangle 36">
              <a:extLst>
                <a:ext uri="{FF2B5EF4-FFF2-40B4-BE49-F238E27FC236}">
                  <a16:creationId xmlns:a16="http://schemas.microsoft.com/office/drawing/2014/main" id="{B28B10AB-D93A-84A8-4031-496911D85084}"/>
                </a:ext>
              </a:extLst>
            </p:cNvPr>
            <p:cNvSpPr/>
            <p:nvPr/>
          </p:nvSpPr>
          <p:spPr>
            <a:xfrm>
              <a:off x="1589649" y="2813538"/>
              <a:ext cx="1997613" cy="3432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ESP32</a:t>
              </a:r>
            </a:p>
          </p:txBody>
        </p:sp>
        <p:cxnSp>
          <p:nvCxnSpPr>
            <p:cNvPr id="38" name="Straight Connector 37">
              <a:extLst>
                <a:ext uri="{FF2B5EF4-FFF2-40B4-BE49-F238E27FC236}">
                  <a16:creationId xmlns:a16="http://schemas.microsoft.com/office/drawing/2014/main" id="{6DA4DBB3-6AE7-A8B0-1420-72A2E19AC6E0}"/>
                </a:ext>
              </a:extLst>
            </p:cNvPr>
            <p:cNvCxnSpPr/>
            <p:nvPr/>
          </p:nvCxnSpPr>
          <p:spPr>
            <a:xfrm flipV="1">
              <a:off x="3587262" y="5148775"/>
              <a:ext cx="1083212" cy="140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34D9345-064F-2716-5AA1-32BF0FB2C11D}"/>
                </a:ext>
              </a:extLst>
            </p:cNvPr>
            <p:cNvSpPr txBox="1"/>
            <p:nvPr/>
          </p:nvSpPr>
          <p:spPr>
            <a:xfrm>
              <a:off x="2239291" y="4994886"/>
              <a:ext cx="1415782" cy="367676"/>
            </a:xfrm>
            <a:prstGeom prst="rect">
              <a:avLst/>
            </a:prstGeom>
            <a:noFill/>
          </p:spPr>
          <p:txBody>
            <a:bodyPr wrap="square" rtlCol="0">
              <a:spAutoFit/>
            </a:bodyPr>
            <a:lstStyle/>
            <a:p>
              <a:r>
                <a:rPr lang="en-US" sz="1400" b="1" dirty="0">
                  <a:solidFill>
                    <a:schemeClr val="bg1"/>
                  </a:solidFill>
                </a:rPr>
                <a:t>                        </a:t>
              </a:r>
            </a:p>
          </p:txBody>
        </p:sp>
      </p:grpSp>
    </p:spTree>
    <p:extLst>
      <p:ext uri="{BB962C8B-B14F-4D97-AF65-F5344CB8AC3E}">
        <p14:creationId xmlns:p14="http://schemas.microsoft.com/office/powerpoint/2010/main" val="329708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36E8-0171-8DC4-2F03-40CA2A59B42B}"/>
              </a:ext>
            </a:extLst>
          </p:cNvPr>
          <p:cNvSpPr>
            <a:spLocks noGrp="1"/>
          </p:cNvSpPr>
          <p:nvPr>
            <p:ph type="title"/>
          </p:nvPr>
        </p:nvSpPr>
        <p:spPr/>
        <p:txBody>
          <a:bodyPr/>
          <a:lstStyle/>
          <a:p>
            <a:r>
              <a:rPr lang="en-IN" dirty="0"/>
              <a:t>Getting Started</a:t>
            </a:r>
          </a:p>
        </p:txBody>
      </p:sp>
      <p:sp>
        <p:nvSpPr>
          <p:cNvPr id="4" name="Footer Placeholder 3">
            <a:extLst>
              <a:ext uri="{FF2B5EF4-FFF2-40B4-BE49-F238E27FC236}">
                <a16:creationId xmlns:a16="http://schemas.microsoft.com/office/drawing/2014/main" id="{C2D71E3B-E78F-0F3F-BD5D-8D862D6F0524}"/>
              </a:ext>
            </a:extLst>
          </p:cNvPr>
          <p:cNvSpPr>
            <a:spLocks noGrp="1"/>
          </p:cNvSpPr>
          <p:nvPr>
            <p:ph type="ftr" sz="quarter" idx="11"/>
          </p:nvPr>
        </p:nvSpPr>
        <p:spPr/>
        <p:txBody>
          <a:bodyPr/>
          <a:lstStyle/>
          <a:p>
            <a:r>
              <a:rPr lang="en-US"/>
              <a:t>IOT Lab, ECE Department</a:t>
            </a:r>
          </a:p>
        </p:txBody>
      </p:sp>
      <p:sp>
        <p:nvSpPr>
          <p:cNvPr id="6" name="TextBox 5">
            <a:extLst>
              <a:ext uri="{FF2B5EF4-FFF2-40B4-BE49-F238E27FC236}">
                <a16:creationId xmlns:a16="http://schemas.microsoft.com/office/drawing/2014/main" id="{397F032F-8C07-CFE4-716F-212527E9789F}"/>
              </a:ext>
            </a:extLst>
          </p:cNvPr>
          <p:cNvSpPr txBox="1"/>
          <p:nvPr/>
        </p:nvSpPr>
        <p:spPr>
          <a:xfrm>
            <a:off x="550333" y="1674674"/>
            <a:ext cx="6096000" cy="1754326"/>
          </a:xfrm>
          <a:prstGeom prst="rect">
            <a:avLst/>
          </a:prstGeom>
          <a:noFill/>
        </p:spPr>
        <p:txBody>
          <a:bodyPr wrap="square">
            <a:spAutoFit/>
          </a:bodyPr>
          <a:lstStyle/>
          <a:p>
            <a:pPr lvl="1"/>
            <a:r>
              <a:rPr lang="en-IN" dirty="0"/>
              <a:t>Serial Communication</a:t>
            </a:r>
          </a:p>
          <a:p>
            <a:pPr lvl="1"/>
            <a:r>
              <a:rPr lang="en-IN" dirty="0"/>
              <a:t>Soil Moisture sensor</a:t>
            </a:r>
          </a:p>
          <a:p>
            <a:pPr lvl="1"/>
            <a:r>
              <a:rPr lang="en-IN" dirty="0"/>
              <a:t>OLED Display</a:t>
            </a:r>
          </a:p>
          <a:p>
            <a:pPr lvl="1"/>
            <a:r>
              <a:rPr lang="en-IN" dirty="0" err="1"/>
              <a:t>WiFi</a:t>
            </a:r>
            <a:endParaRPr lang="en-IN" dirty="0"/>
          </a:p>
          <a:p>
            <a:pPr lvl="1"/>
            <a:r>
              <a:rPr lang="en-IN" dirty="0"/>
              <a:t>Firebase Write</a:t>
            </a:r>
          </a:p>
          <a:p>
            <a:pPr lvl="1"/>
            <a:r>
              <a:rPr lang="en-IN" dirty="0"/>
              <a:t>Firebase Read</a:t>
            </a:r>
          </a:p>
        </p:txBody>
      </p:sp>
      <p:pic>
        <p:nvPicPr>
          <p:cNvPr id="12" name="Picture 11">
            <a:extLst>
              <a:ext uri="{FF2B5EF4-FFF2-40B4-BE49-F238E27FC236}">
                <a16:creationId xmlns:a16="http://schemas.microsoft.com/office/drawing/2014/main" id="{5E98BF2C-3495-B625-029D-0B0058553677}"/>
              </a:ext>
            </a:extLst>
          </p:cNvPr>
          <p:cNvPicPr>
            <a:picLocks noChangeAspect="1"/>
          </p:cNvPicPr>
          <p:nvPr/>
        </p:nvPicPr>
        <p:blipFill>
          <a:blip r:embed="rId2"/>
          <a:stretch>
            <a:fillRect/>
          </a:stretch>
        </p:blipFill>
        <p:spPr>
          <a:xfrm>
            <a:off x="3913609" y="1714245"/>
            <a:ext cx="1725961" cy="1725961"/>
          </a:xfrm>
          <a:prstGeom prst="rect">
            <a:avLst/>
          </a:prstGeom>
        </p:spPr>
      </p:pic>
      <p:pic>
        <p:nvPicPr>
          <p:cNvPr id="13" name="Picture 12">
            <a:extLst>
              <a:ext uri="{FF2B5EF4-FFF2-40B4-BE49-F238E27FC236}">
                <a16:creationId xmlns:a16="http://schemas.microsoft.com/office/drawing/2014/main" id="{F5A96950-6808-56AD-1E34-A5789D82DBB7}"/>
              </a:ext>
            </a:extLst>
          </p:cNvPr>
          <p:cNvPicPr>
            <a:picLocks noChangeAspect="1"/>
          </p:cNvPicPr>
          <p:nvPr/>
        </p:nvPicPr>
        <p:blipFill>
          <a:blip r:embed="rId3"/>
          <a:stretch>
            <a:fillRect/>
          </a:stretch>
        </p:blipFill>
        <p:spPr>
          <a:xfrm>
            <a:off x="550333" y="4104064"/>
            <a:ext cx="1966776" cy="1877826"/>
          </a:xfrm>
          <a:prstGeom prst="rect">
            <a:avLst/>
          </a:prstGeom>
        </p:spPr>
      </p:pic>
      <p:pic>
        <p:nvPicPr>
          <p:cNvPr id="14" name="Picture 13">
            <a:extLst>
              <a:ext uri="{FF2B5EF4-FFF2-40B4-BE49-F238E27FC236}">
                <a16:creationId xmlns:a16="http://schemas.microsoft.com/office/drawing/2014/main" id="{05FE2EA1-AD7B-2CB3-5326-F68F95C898A4}"/>
              </a:ext>
            </a:extLst>
          </p:cNvPr>
          <p:cNvPicPr>
            <a:picLocks noChangeAspect="1"/>
          </p:cNvPicPr>
          <p:nvPr/>
        </p:nvPicPr>
        <p:blipFill>
          <a:blip r:embed="rId4"/>
          <a:stretch>
            <a:fillRect/>
          </a:stretch>
        </p:blipFill>
        <p:spPr>
          <a:xfrm>
            <a:off x="4311513" y="3869687"/>
            <a:ext cx="5685640" cy="2851788"/>
          </a:xfrm>
          <a:prstGeom prst="rect">
            <a:avLst/>
          </a:prstGeom>
        </p:spPr>
      </p:pic>
      <p:pic>
        <p:nvPicPr>
          <p:cNvPr id="15" name="Picture 14">
            <a:extLst>
              <a:ext uri="{FF2B5EF4-FFF2-40B4-BE49-F238E27FC236}">
                <a16:creationId xmlns:a16="http://schemas.microsoft.com/office/drawing/2014/main" id="{0080715C-86F4-CC25-921C-42E6F5C4D5BD}"/>
              </a:ext>
            </a:extLst>
          </p:cNvPr>
          <p:cNvPicPr>
            <a:picLocks noChangeAspect="1"/>
          </p:cNvPicPr>
          <p:nvPr/>
        </p:nvPicPr>
        <p:blipFill>
          <a:blip r:embed="rId5"/>
          <a:stretch>
            <a:fillRect/>
          </a:stretch>
        </p:blipFill>
        <p:spPr>
          <a:xfrm>
            <a:off x="7609670" y="2290572"/>
            <a:ext cx="3648075" cy="1247775"/>
          </a:xfrm>
          <a:prstGeom prst="rect">
            <a:avLst/>
          </a:prstGeom>
        </p:spPr>
      </p:pic>
    </p:spTree>
    <p:extLst>
      <p:ext uri="{BB962C8B-B14F-4D97-AF65-F5344CB8AC3E}">
        <p14:creationId xmlns:p14="http://schemas.microsoft.com/office/powerpoint/2010/main" val="123208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667C-F310-62E6-5458-4AF65BD1596A}"/>
              </a:ext>
            </a:extLst>
          </p:cNvPr>
          <p:cNvSpPr>
            <a:spLocks noGrp="1"/>
          </p:cNvSpPr>
          <p:nvPr>
            <p:ph type="title"/>
          </p:nvPr>
        </p:nvSpPr>
        <p:spPr/>
        <p:txBody>
          <a:bodyPr/>
          <a:lstStyle/>
          <a:p>
            <a:r>
              <a:rPr lang="en-IN" dirty="0"/>
              <a:t>GitHub Organization</a:t>
            </a:r>
          </a:p>
        </p:txBody>
      </p:sp>
      <p:sp>
        <p:nvSpPr>
          <p:cNvPr id="4" name="Footer Placeholder 3">
            <a:extLst>
              <a:ext uri="{FF2B5EF4-FFF2-40B4-BE49-F238E27FC236}">
                <a16:creationId xmlns:a16="http://schemas.microsoft.com/office/drawing/2014/main" id="{1430FD47-C277-4701-890C-8F02186C872F}"/>
              </a:ext>
            </a:extLst>
          </p:cNvPr>
          <p:cNvSpPr>
            <a:spLocks noGrp="1"/>
          </p:cNvSpPr>
          <p:nvPr>
            <p:ph type="ftr" sz="quarter" idx="11"/>
          </p:nvPr>
        </p:nvSpPr>
        <p:spPr/>
        <p:txBody>
          <a:bodyPr/>
          <a:lstStyle/>
          <a:p>
            <a:r>
              <a:rPr lang="en-US"/>
              <a:t>IOT Lab, ECE Department</a:t>
            </a:r>
          </a:p>
        </p:txBody>
      </p:sp>
      <p:pic>
        <p:nvPicPr>
          <p:cNvPr id="1026" name="Picture 2" descr="sensor&quot; Icon - Download for free – Iconduck">
            <a:extLst>
              <a:ext uri="{FF2B5EF4-FFF2-40B4-BE49-F238E27FC236}">
                <a16:creationId xmlns:a16="http://schemas.microsoft.com/office/drawing/2014/main" id="{7FE1D4F8-AB1A-57B6-A3A9-8BB47249F5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363" y="1564813"/>
            <a:ext cx="520171" cy="5271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ial monitor of Arduino IDE ...">
            <a:extLst>
              <a:ext uri="{FF2B5EF4-FFF2-40B4-BE49-F238E27FC236}">
                <a16:creationId xmlns:a16="http://schemas.microsoft.com/office/drawing/2014/main" id="{8C3D6562-C477-299A-0A02-BC4612351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7" y="1382427"/>
            <a:ext cx="1714500" cy="9846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nsor&quot; Icon - Download for free – Iconduck">
            <a:extLst>
              <a:ext uri="{FF2B5EF4-FFF2-40B4-BE49-F238E27FC236}">
                <a16:creationId xmlns:a16="http://schemas.microsoft.com/office/drawing/2014/main" id="{6D1CC79D-F7B7-5238-E82D-E82D64ED52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362" y="2764501"/>
            <a:ext cx="520171" cy="5271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rial monitor of Arduino IDE ...">
            <a:extLst>
              <a:ext uri="{FF2B5EF4-FFF2-40B4-BE49-F238E27FC236}">
                <a16:creationId xmlns:a16="http://schemas.microsoft.com/office/drawing/2014/main" id="{05BFF8BE-830A-94E8-D0B5-FBAE79B26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7" y="2618034"/>
            <a:ext cx="1714500" cy="9846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SD1306 0.96 Cm OLED Display Module at ...">
            <a:extLst>
              <a:ext uri="{FF2B5EF4-FFF2-40B4-BE49-F238E27FC236}">
                <a16:creationId xmlns:a16="http://schemas.microsoft.com/office/drawing/2014/main" id="{0359E9CA-A9DF-9CDC-09EB-F635EACA1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851" y="2511091"/>
            <a:ext cx="1198563" cy="1198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or&quot; Icon - Download for free – Iconduck">
            <a:extLst>
              <a:ext uri="{FF2B5EF4-FFF2-40B4-BE49-F238E27FC236}">
                <a16:creationId xmlns:a16="http://schemas.microsoft.com/office/drawing/2014/main" id="{146505D3-001C-F8F7-AB14-1E814D1DEE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362" y="4238850"/>
            <a:ext cx="520171" cy="5271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rial monitor of Arduino IDE ...">
            <a:extLst>
              <a:ext uri="{FF2B5EF4-FFF2-40B4-BE49-F238E27FC236}">
                <a16:creationId xmlns:a16="http://schemas.microsoft.com/office/drawing/2014/main" id="{09105529-7E56-E27D-134A-9ADAA0E51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7" y="4107776"/>
            <a:ext cx="1714500" cy="984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SD1306 0.96 Cm OLED Display Module at ...">
            <a:extLst>
              <a:ext uri="{FF2B5EF4-FFF2-40B4-BE49-F238E27FC236}">
                <a16:creationId xmlns:a16="http://schemas.microsoft.com/office/drawing/2014/main" id="{F263222C-62F4-E51A-4DA1-B36224A06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851" y="3976085"/>
            <a:ext cx="1198563" cy="11985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database srip Gradient icon">
            <a:extLst>
              <a:ext uri="{FF2B5EF4-FFF2-40B4-BE49-F238E27FC236}">
                <a16:creationId xmlns:a16="http://schemas.microsoft.com/office/drawing/2014/main" id="{DA7653B5-5B44-9ED6-19D7-5F6DFAF32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0004" y="3971037"/>
            <a:ext cx="1263648" cy="12636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nsor&quot; Icon - Download for free – Iconduck">
            <a:extLst>
              <a:ext uri="{FF2B5EF4-FFF2-40B4-BE49-F238E27FC236}">
                <a16:creationId xmlns:a16="http://schemas.microsoft.com/office/drawing/2014/main" id="{554EAD3E-2ED8-C2F6-0832-CB78224FB3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8744" y="5540070"/>
            <a:ext cx="520171" cy="5271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erial monitor of Arduino IDE ...">
            <a:extLst>
              <a:ext uri="{FF2B5EF4-FFF2-40B4-BE49-F238E27FC236}">
                <a16:creationId xmlns:a16="http://schemas.microsoft.com/office/drawing/2014/main" id="{FB35301E-CDA3-51CF-2BE1-749684CBE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7" y="5475573"/>
            <a:ext cx="1714500" cy="9846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loud database srip Gradient icon">
            <a:extLst>
              <a:ext uri="{FF2B5EF4-FFF2-40B4-BE49-F238E27FC236}">
                <a16:creationId xmlns:a16="http://schemas.microsoft.com/office/drawing/2014/main" id="{5CA993F4-E6FA-B016-7E88-7833055B2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086" y="5336088"/>
            <a:ext cx="1263648" cy="12636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SD1306 0.96 Cm OLED Display Module at ...">
            <a:extLst>
              <a:ext uri="{FF2B5EF4-FFF2-40B4-BE49-F238E27FC236}">
                <a16:creationId xmlns:a16="http://schemas.microsoft.com/office/drawing/2014/main" id="{5B8781BF-E4B9-684F-22AA-D2824211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531" y="5252678"/>
            <a:ext cx="1198563" cy="11985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bile App Icon Vector Art, Icons, and ...">
            <a:extLst>
              <a:ext uri="{FF2B5EF4-FFF2-40B4-BE49-F238E27FC236}">
                <a16:creationId xmlns:a16="http://schemas.microsoft.com/office/drawing/2014/main" id="{EEE2661E-2DC8-7A3F-8C63-02070E12F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726" y="5080627"/>
            <a:ext cx="1502831" cy="15028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52D9F21-5FDA-167E-71B2-6817F89432EA}"/>
              </a:ext>
            </a:extLst>
          </p:cNvPr>
          <p:cNvSpPr txBox="1"/>
          <p:nvPr/>
        </p:nvSpPr>
        <p:spPr>
          <a:xfrm>
            <a:off x="1292442" y="2027051"/>
            <a:ext cx="688009" cy="307777"/>
          </a:xfrm>
          <a:prstGeom prst="rect">
            <a:avLst/>
          </a:prstGeom>
          <a:noFill/>
        </p:spPr>
        <p:txBody>
          <a:bodyPr wrap="none" rtlCol="0">
            <a:spAutoFit/>
          </a:bodyPr>
          <a:lstStyle/>
          <a:p>
            <a:r>
              <a:rPr lang="en-IN" sz="1400" b="1" dirty="0"/>
              <a:t>Sensor</a:t>
            </a:r>
          </a:p>
        </p:txBody>
      </p:sp>
      <p:sp>
        <p:nvSpPr>
          <p:cNvPr id="16" name="TextBox 15">
            <a:extLst>
              <a:ext uri="{FF2B5EF4-FFF2-40B4-BE49-F238E27FC236}">
                <a16:creationId xmlns:a16="http://schemas.microsoft.com/office/drawing/2014/main" id="{CD34FFDD-4560-F546-D65C-8E71A1A41841}"/>
              </a:ext>
            </a:extLst>
          </p:cNvPr>
          <p:cNvSpPr txBox="1"/>
          <p:nvPr/>
        </p:nvSpPr>
        <p:spPr>
          <a:xfrm>
            <a:off x="1292442" y="3288489"/>
            <a:ext cx="688009" cy="307777"/>
          </a:xfrm>
          <a:prstGeom prst="rect">
            <a:avLst/>
          </a:prstGeom>
          <a:noFill/>
        </p:spPr>
        <p:txBody>
          <a:bodyPr wrap="none" rtlCol="0">
            <a:spAutoFit/>
          </a:bodyPr>
          <a:lstStyle/>
          <a:p>
            <a:r>
              <a:rPr lang="en-IN" sz="1400" b="1" dirty="0"/>
              <a:t>Sensor</a:t>
            </a:r>
          </a:p>
        </p:txBody>
      </p:sp>
      <p:sp>
        <p:nvSpPr>
          <p:cNvPr id="17" name="TextBox 16">
            <a:extLst>
              <a:ext uri="{FF2B5EF4-FFF2-40B4-BE49-F238E27FC236}">
                <a16:creationId xmlns:a16="http://schemas.microsoft.com/office/drawing/2014/main" id="{154A2D0E-0107-A069-5041-54C6EE575BE4}"/>
              </a:ext>
            </a:extLst>
          </p:cNvPr>
          <p:cNvSpPr txBox="1"/>
          <p:nvPr/>
        </p:nvSpPr>
        <p:spPr>
          <a:xfrm>
            <a:off x="1244197" y="4691379"/>
            <a:ext cx="688009" cy="307777"/>
          </a:xfrm>
          <a:prstGeom prst="rect">
            <a:avLst/>
          </a:prstGeom>
          <a:noFill/>
        </p:spPr>
        <p:txBody>
          <a:bodyPr wrap="none" rtlCol="0">
            <a:spAutoFit/>
          </a:bodyPr>
          <a:lstStyle/>
          <a:p>
            <a:r>
              <a:rPr lang="en-IN" sz="1400" b="1" dirty="0"/>
              <a:t>Sensor</a:t>
            </a:r>
          </a:p>
        </p:txBody>
      </p:sp>
      <p:sp>
        <p:nvSpPr>
          <p:cNvPr id="18" name="TextBox 17">
            <a:extLst>
              <a:ext uri="{FF2B5EF4-FFF2-40B4-BE49-F238E27FC236}">
                <a16:creationId xmlns:a16="http://schemas.microsoft.com/office/drawing/2014/main" id="{0F7ABEF5-B7DD-F53A-0CC9-6BD8B1C450F3}"/>
              </a:ext>
            </a:extLst>
          </p:cNvPr>
          <p:cNvSpPr txBox="1"/>
          <p:nvPr/>
        </p:nvSpPr>
        <p:spPr>
          <a:xfrm>
            <a:off x="1271626" y="5983369"/>
            <a:ext cx="688009" cy="307777"/>
          </a:xfrm>
          <a:prstGeom prst="rect">
            <a:avLst/>
          </a:prstGeom>
          <a:noFill/>
        </p:spPr>
        <p:txBody>
          <a:bodyPr wrap="none" rtlCol="0">
            <a:spAutoFit/>
          </a:bodyPr>
          <a:lstStyle/>
          <a:p>
            <a:r>
              <a:rPr lang="en-IN" sz="1400" b="1" dirty="0"/>
              <a:t>Sensor</a:t>
            </a:r>
          </a:p>
        </p:txBody>
      </p:sp>
      <p:sp>
        <p:nvSpPr>
          <p:cNvPr id="19" name="TextBox 18">
            <a:extLst>
              <a:ext uri="{FF2B5EF4-FFF2-40B4-BE49-F238E27FC236}">
                <a16:creationId xmlns:a16="http://schemas.microsoft.com/office/drawing/2014/main" id="{DEB8980D-4784-B022-FAB7-412210E08641}"/>
              </a:ext>
            </a:extLst>
          </p:cNvPr>
          <p:cNvSpPr txBox="1"/>
          <p:nvPr/>
        </p:nvSpPr>
        <p:spPr>
          <a:xfrm>
            <a:off x="5210127" y="3536994"/>
            <a:ext cx="726417" cy="307777"/>
          </a:xfrm>
          <a:prstGeom prst="rect">
            <a:avLst/>
          </a:prstGeom>
          <a:noFill/>
        </p:spPr>
        <p:txBody>
          <a:bodyPr wrap="none" rtlCol="0">
            <a:spAutoFit/>
          </a:bodyPr>
          <a:lstStyle/>
          <a:p>
            <a:r>
              <a:rPr lang="en-IN" sz="1400" b="1" dirty="0"/>
              <a:t>Display</a:t>
            </a:r>
          </a:p>
        </p:txBody>
      </p:sp>
      <p:sp>
        <p:nvSpPr>
          <p:cNvPr id="20" name="TextBox 19">
            <a:extLst>
              <a:ext uri="{FF2B5EF4-FFF2-40B4-BE49-F238E27FC236}">
                <a16:creationId xmlns:a16="http://schemas.microsoft.com/office/drawing/2014/main" id="{B957857A-7B00-20C8-1DFD-DD5B844ABF38}"/>
              </a:ext>
            </a:extLst>
          </p:cNvPr>
          <p:cNvSpPr txBox="1"/>
          <p:nvPr/>
        </p:nvSpPr>
        <p:spPr>
          <a:xfrm>
            <a:off x="5228565" y="5028311"/>
            <a:ext cx="726417" cy="307777"/>
          </a:xfrm>
          <a:prstGeom prst="rect">
            <a:avLst/>
          </a:prstGeom>
          <a:noFill/>
        </p:spPr>
        <p:txBody>
          <a:bodyPr wrap="none" rtlCol="0">
            <a:spAutoFit/>
          </a:bodyPr>
          <a:lstStyle/>
          <a:p>
            <a:r>
              <a:rPr lang="en-IN" sz="1400" b="1" dirty="0"/>
              <a:t>Display</a:t>
            </a:r>
          </a:p>
        </p:txBody>
      </p:sp>
      <p:sp>
        <p:nvSpPr>
          <p:cNvPr id="21" name="TextBox 20">
            <a:extLst>
              <a:ext uri="{FF2B5EF4-FFF2-40B4-BE49-F238E27FC236}">
                <a16:creationId xmlns:a16="http://schemas.microsoft.com/office/drawing/2014/main" id="{49BB024E-4066-9523-F84A-C889F15F3E82}"/>
              </a:ext>
            </a:extLst>
          </p:cNvPr>
          <p:cNvSpPr txBox="1"/>
          <p:nvPr/>
        </p:nvSpPr>
        <p:spPr>
          <a:xfrm>
            <a:off x="5187222" y="6239017"/>
            <a:ext cx="726417" cy="307777"/>
          </a:xfrm>
          <a:prstGeom prst="rect">
            <a:avLst/>
          </a:prstGeom>
          <a:noFill/>
        </p:spPr>
        <p:txBody>
          <a:bodyPr wrap="none" rtlCol="0">
            <a:spAutoFit/>
          </a:bodyPr>
          <a:lstStyle/>
          <a:p>
            <a:r>
              <a:rPr lang="en-IN" sz="1400" b="1" dirty="0"/>
              <a:t>Display</a:t>
            </a:r>
          </a:p>
        </p:txBody>
      </p:sp>
      <p:sp>
        <p:nvSpPr>
          <p:cNvPr id="22" name="TextBox 21">
            <a:extLst>
              <a:ext uri="{FF2B5EF4-FFF2-40B4-BE49-F238E27FC236}">
                <a16:creationId xmlns:a16="http://schemas.microsoft.com/office/drawing/2014/main" id="{760417D8-2C0D-CBD0-7489-0E30B5702286}"/>
              </a:ext>
            </a:extLst>
          </p:cNvPr>
          <p:cNvSpPr txBox="1"/>
          <p:nvPr/>
        </p:nvSpPr>
        <p:spPr>
          <a:xfrm>
            <a:off x="3398092" y="1725669"/>
            <a:ext cx="800091" cy="523220"/>
          </a:xfrm>
          <a:prstGeom prst="rect">
            <a:avLst/>
          </a:prstGeom>
          <a:noFill/>
        </p:spPr>
        <p:txBody>
          <a:bodyPr wrap="none" rtlCol="0">
            <a:spAutoFit/>
          </a:bodyPr>
          <a:lstStyle/>
          <a:p>
            <a:r>
              <a:rPr lang="en-IN" sz="1400" b="1" dirty="0"/>
              <a:t>Serial</a:t>
            </a:r>
          </a:p>
          <a:p>
            <a:r>
              <a:rPr lang="en-IN" sz="1400" b="1" dirty="0"/>
              <a:t>Monitor</a:t>
            </a:r>
          </a:p>
        </p:txBody>
      </p:sp>
      <p:sp>
        <p:nvSpPr>
          <p:cNvPr id="23" name="TextBox 22">
            <a:extLst>
              <a:ext uri="{FF2B5EF4-FFF2-40B4-BE49-F238E27FC236}">
                <a16:creationId xmlns:a16="http://schemas.microsoft.com/office/drawing/2014/main" id="{79008C03-9960-CD93-A05E-1D49BA837BAA}"/>
              </a:ext>
            </a:extLst>
          </p:cNvPr>
          <p:cNvSpPr txBox="1"/>
          <p:nvPr/>
        </p:nvSpPr>
        <p:spPr>
          <a:xfrm>
            <a:off x="3398091" y="2844888"/>
            <a:ext cx="800091" cy="523220"/>
          </a:xfrm>
          <a:prstGeom prst="rect">
            <a:avLst/>
          </a:prstGeom>
          <a:noFill/>
        </p:spPr>
        <p:txBody>
          <a:bodyPr wrap="none" rtlCol="0">
            <a:spAutoFit/>
          </a:bodyPr>
          <a:lstStyle/>
          <a:p>
            <a:r>
              <a:rPr lang="en-IN" sz="1400" b="1" dirty="0"/>
              <a:t>Serial</a:t>
            </a:r>
          </a:p>
          <a:p>
            <a:r>
              <a:rPr lang="en-IN" sz="1400" b="1" dirty="0"/>
              <a:t>Monitor</a:t>
            </a:r>
          </a:p>
        </p:txBody>
      </p:sp>
      <p:sp>
        <p:nvSpPr>
          <p:cNvPr id="24" name="TextBox 23">
            <a:extLst>
              <a:ext uri="{FF2B5EF4-FFF2-40B4-BE49-F238E27FC236}">
                <a16:creationId xmlns:a16="http://schemas.microsoft.com/office/drawing/2014/main" id="{E217B495-7463-8547-65DC-23EB9808E3EB}"/>
              </a:ext>
            </a:extLst>
          </p:cNvPr>
          <p:cNvSpPr txBox="1"/>
          <p:nvPr/>
        </p:nvSpPr>
        <p:spPr>
          <a:xfrm>
            <a:off x="3238509" y="4320406"/>
            <a:ext cx="800091" cy="523220"/>
          </a:xfrm>
          <a:prstGeom prst="rect">
            <a:avLst/>
          </a:prstGeom>
          <a:noFill/>
        </p:spPr>
        <p:txBody>
          <a:bodyPr wrap="none" rtlCol="0">
            <a:spAutoFit/>
          </a:bodyPr>
          <a:lstStyle/>
          <a:p>
            <a:r>
              <a:rPr lang="en-IN" sz="1400" b="1" dirty="0"/>
              <a:t>Serial</a:t>
            </a:r>
          </a:p>
          <a:p>
            <a:r>
              <a:rPr lang="en-IN" sz="1400" b="1" dirty="0"/>
              <a:t>Monitor</a:t>
            </a:r>
          </a:p>
        </p:txBody>
      </p:sp>
      <p:sp>
        <p:nvSpPr>
          <p:cNvPr id="25" name="TextBox 24">
            <a:extLst>
              <a:ext uri="{FF2B5EF4-FFF2-40B4-BE49-F238E27FC236}">
                <a16:creationId xmlns:a16="http://schemas.microsoft.com/office/drawing/2014/main" id="{65746E75-6DB1-0773-7BE3-47DDAE4E28B5}"/>
              </a:ext>
            </a:extLst>
          </p:cNvPr>
          <p:cNvSpPr txBox="1"/>
          <p:nvPr/>
        </p:nvSpPr>
        <p:spPr>
          <a:xfrm>
            <a:off x="3445670" y="5672907"/>
            <a:ext cx="800091" cy="523220"/>
          </a:xfrm>
          <a:prstGeom prst="rect">
            <a:avLst/>
          </a:prstGeom>
          <a:noFill/>
        </p:spPr>
        <p:txBody>
          <a:bodyPr wrap="none" rtlCol="0">
            <a:spAutoFit/>
          </a:bodyPr>
          <a:lstStyle/>
          <a:p>
            <a:r>
              <a:rPr lang="en-IN" sz="1400" b="1" dirty="0"/>
              <a:t>Serial</a:t>
            </a:r>
          </a:p>
          <a:p>
            <a:r>
              <a:rPr lang="en-IN" sz="1400" b="1" dirty="0"/>
              <a:t>Monitor</a:t>
            </a:r>
          </a:p>
        </p:txBody>
      </p:sp>
      <p:sp>
        <p:nvSpPr>
          <p:cNvPr id="26" name="TextBox 25">
            <a:extLst>
              <a:ext uri="{FF2B5EF4-FFF2-40B4-BE49-F238E27FC236}">
                <a16:creationId xmlns:a16="http://schemas.microsoft.com/office/drawing/2014/main" id="{3F58363D-0A25-56FE-192D-3BAED133C392}"/>
              </a:ext>
            </a:extLst>
          </p:cNvPr>
          <p:cNvSpPr txBox="1"/>
          <p:nvPr/>
        </p:nvSpPr>
        <p:spPr>
          <a:xfrm>
            <a:off x="9903277" y="5590349"/>
            <a:ext cx="718274" cy="523220"/>
          </a:xfrm>
          <a:prstGeom prst="rect">
            <a:avLst/>
          </a:prstGeom>
          <a:noFill/>
        </p:spPr>
        <p:txBody>
          <a:bodyPr wrap="none" rtlCol="0">
            <a:spAutoFit/>
          </a:bodyPr>
          <a:lstStyle/>
          <a:p>
            <a:r>
              <a:rPr lang="en-IN" sz="1400" b="1" dirty="0"/>
              <a:t>Mobile</a:t>
            </a:r>
          </a:p>
          <a:p>
            <a:r>
              <a:rPr lang="en-IN" sz="1400" b="1" dirty="0"/>
              <a:t>App</a:t>
            </a:r>
          </a:p>
        </p:txBody>
      </p:sp>
      <p:sp>
        <p:nvSpPr>
          <p:cNvPr id="27" name="TextBox 26">
            <a:extLst>
              <a:ext uri="{FF2B5EF4-FFF2-40B4-BE49-F238E27FC236}">
                <a16:creationId xmlns:a16="http://schemas.microsoft.com/office/drawing/2014/main" id="{F961352C-0F04-93F4-75A8-021DF02F3E5D}"/>
              </a:ext>
            </a:extLst>
          </p:cNvPr>
          <p:cNvSpPr txBox="1"/>
          <p:nvPr/>
        </p:nvSpPr>
        <p:spPr>
          <a:xfrm>
            <a:off x="7664549" y="5821280"/>
            <a:ext cx="880177" cy="523220"/>
          </a:xfrm>
          <a:prstGeom prst="rect">
            <a:avLst/>
          </a:prstGeom>
          <a:noFill/>
        </p:spPr>
        <p:txBody>
          <a:bodyPr wrap="none" rtlCol="0">
            <a:spAutoFit/>
          </a:bodyPr>
          <a:lstStyle/>
          <a:p>
            <a:r>
              <a:rPr lang="en-IN" sz="1400" b="1" dirty="0"/>
              <a:t>Cloud</a:t>
            </a:r>
          </a:p>
          <a:p>
            <a:r>
              <a:rPr lang="en-IN" sz="1400" b="1" dirty="0"/>
              <a:t>Database</a:t>
            </a:r>
          </a:p>
        </p:txBody>
      </p:sp>
      <p:sp>
        <p:nvSpPr>
          <p:cNvPr id="28" name="TextBox 27">
            <a:extLst>
              <a:ext uri="{FF2B5EF4-FFF2-40B4-BE49-F238E27FC236}">
                <a16:creationId xmlns:a16="http://schemas.microsoft.com/office/drawing/2014/main" id="{8FEBA62D-99DD-E58E-2BAE-2EB9F0041647}"/>
              </a:ext>
            </a:extLst>
          </p:cNvPr>
          <p:cNvSpPr txBox="1"/>
          <p:nvPr/>
        </p:nvSpPr>
        <p:spPr>
          <a:xfrm>
            <a:off x="7810065" y="4647562"/>
            <a:ext cx="880177" cy="523220"/>
          </a:xfrm>
          <a:prstGeom prst="rect">
            <a:avLst/>
          </a:prstGeom>
          <a:noFill/>
        </p:spPr>
        <p:txBody>
          <a:bodyPr wrap="none" rtlCol="0">
            <a:spAutoFit/>
          </a:bodyPr>
          <a:lstStyle/>
          <a:p>
            <a:r>
              <a:rPr lang="en-IN" sz="1400" b="1" dirty="0"/>
              <a:t>Cloud</a:t>
            </a:r>
          </a:p>
          <a:p>
            <a:r>
              <a:rPr lang="en-IN" sz="1400" b="1" dirty="0"/>
              <a:t>Database</a:t>
            </a:r>
          </a:p>
        </p:txBody>
      </p:sp>
    </p:spTree>
    <p:extLst>
      <p:ext uri="{BB962C8B-B14F-4D97-AF65-F5344CB8AC3E}">
        <p14:creationId xmlns:p14="http://schemas.microsoft.com/office/powerpoint/2010/main" val="2574829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CBDE-C05D-6207-18CD-CB30269B120D}"/>
              </a:ext>
            </a:extLst>
          </p:cNvPr>
          <p:cNvSpPr>
            <a:spLocks noGrp="1"/>
          </p:cNvSpPr>
          <p:nvPr>
            <p:ph type="title"/>
          </p:nvPr>
        </p:nvSpPr>
        <p:spPr>
          <a:xfrm>
            <a:off x="939800" y="388924"/>
            <a:ext cx="10515600" cy="1325563"/>
          </a:xfrm>
        </p:spPr>
        <p:txBody>
          <a:bodyPr/>
          <a:lstStyle/>
          <a:p>
            <a:r>
              <a:rPr lang="en-IN" dirty="0" err="1"/>
              <a:t>Github</a:t>
            </a:r>
            <a:r>
              <a:rPr lang="en-IN" dirty="0"/>
              <a:t> repositories</a:t>
            </a:r>
          </a:p>
        </p:txBody>
      </p:sp>
      <p:sp>
        <p:nvSpPr>
          <p:cNvPr id="4" name="Footer Placeholder 3">
            <a:extLst>
              <a:ext uri="{FF2B5EF4-FFF2-40B4-BE49-F238E27FC236}">
                <a16:creationId xmlns:a16="http://schemas.microsoft.com/office/drawing/2014/main" id="{D42A729F-4941-A191-AF48-5628DF0E80DC}"/>
              </a:ext>
            </a:extLst>
          </p:cNvPr>
          <p:cNvSpPr>
            <a:spLocks noGrp="1"/>
          </p:cNvSpPr>
          <p:nvPr>
            <p:ph type="ftr" sz="quarter" idx="11"/>
          </p:nvPr>
        </p:nvSpPr>
        <p:spPr/>
        <p:txBody>
          <a:bodyPr/>
          <a:lstStyle/>
          <a:p>
            <a:r>
              <a:rPr lang="en-US"/>
              <a:t>IOT Lab, ECE Department</a:t>
            </a:r>
          </a:p>
        </p:txBody>
      </p:sp>
      <p:pic>
        <p:nvPicPr>
          <p:cNvPr id="6" name="Picture 5">
            <a:extLst>
              <a:ext uri="{FF2B5EF4-FFF2-40B4-BE49-F238E27FC236}">
                <a16:creationId xmlns:a16="http://schemas.microsoft.com/office/drawing/2014/main" id="{261DFB75-7CB1-A352-9EE5-0F21B3A75305}"/>
              </a:ext>
            </a:extLst>
          </p:cNvPr>
          <p:cNvPicPr>
            <a:picLocks noChangeAspect="1"/>
          </p:cNvPicPr>
          <p:nvPr/>
        </p:nvPicPr>
        <p:blipFill>
          <a:blip r:embed="rId2"/>
          <a:stretch>
            <a:fillRect/>
          </a:stretch>
        </p:blipFill>
        <p:spPr>
          <a:xfrm>
            <a:off x="1193800" y="2159259"/>
            <a:ext cx="10007600" cy="4297017"/>
          </a:xfrm>
          <a:prstGeom prst="rect">
            <a:avLst/>
          </a:prstGeom>
        </p:spPr>
      </p:pic>
      <p:sp>
        <p:nvSpPr>
          <p:cNvPr id="7" name="Oval 6">
            <a:extLst>
              <a:ext uri="{FF2B5EF4-FFF2-40B4-BE49-F238E27FC236}">
                <a16:creationId xmlns:a16="http://schemas.microsoft.com/office/drawing/2014/main" id="{3D4847AF-0DB2-96BF-266A-90D7C30E2074}"/>
              </a:ext>
            </a:extLst>
          </p:cNvPr>
          <p:cNvSpPr/>
          <p:nvPr/>
        </p:nvSpPr>
        <p:spPr>
          <a:xfrm>
            <a:off x="7780867" y="2667000"/>
            <a:ext cx="2336800" cy="762000"/>
          </a:xfrm>
          <a:prstGeom prst="ellipse">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F7CD548E-998F-6B18-3831-BF13198EB032}"/>
              </a:ext>
            </a:extLst>
          </p:cNvPr>
          <p:cNvSpPr/>
          <p:nvPr/>
        </p:nvSpPr>
        <p:spPr>
          <a:xfrm>
            <a:off x="7967132" y="5360063"/>
            <a:ext cx="1989667" cy="762001"/>
          </a:xfrm>
          <a:prstGeom prst="ellipse">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DE0EEDE-0185-AF01-589A-53419D1F9134}"/>
              </a:ext>
            </a:extLst>
          </p:cNvPr>
          <p:cNvSpPr txBox="1"/>
          <p:nvPr/>
        </p:nvSpPr>
        <p:spPr>
          <a:xfrm>
            <a:off x="6917267" y="366603"/>
            <a:ext cx="4538133" cy="923330"/>
          </a:xfrm>
          <a:prstGeom prst="rect">
            <a:avLst/>
          </a:prstGeom>
          <a:noFill/>
        </p:spPr>
        <p:txBody>
          <a:bodyPr wrap="square" rtlCol="0">
            <a:spAutoFit/>
          </a:bodyPr>
          <a:lstStyle/>
          <a:p>
            <a:r>
              <a:rPr lang="en-IN" dirty="0" err="1"/>
              <a:t>Github</a:t>
            </a:r>
            <a:r>
              <a:rPr lang="en-IN" dirty="0"/>
              <a:t> address: </a:t>
            </a:r>
            <a:r>
              <a:rPr lang="en-IN" b="1" dirty="0"/>
              <a:t>github.com/</a:t>
            </a:r>
            <a:r>
              <a:rPr lang="en-IN" b="1" dirty="0" err="1"/>
              <a:t>grietiotlab</a:t>
            </a:r>
            <a:endParaRPr lang="en-IN" b="1" dirty="0"/>
          </a:p>
          <a:p>
            <a:r>
              <a:rPr lang="en-IN" dirty="0"/>
              <a:t>Public repositories</a:t>
            </a:r>
          </a:p>
          <a:p>
            <a:r>
              <a:rPr lang="en-IN" dirty="0"/>
              <a:t>No password required</a:t>
            </a:r>
          </a:p>
        </p:txBody>
      </p:sp>
    </p:spTree>
    <p:extLst>
      <p:ext uri="{BB962C8B-B14F-4D97-AF65-F5344CB8AC3E}">
        <p14:creationId xmlns:p14="http://schemas.microsoft.com/office/powerpoint/2010/main" val="195434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Applications</a:t>
            </a:r>
          </a:p>
        </p:txBody>
      </p:sp>
      <p:sp>
        <p:nvSpPr>
          <p:cNvPr id="4" name="Footer Placeholder 3"/>
          <p:cNvSpPr>
            <a:spLocks noGrp="1"/>
          </p:cNvSpPr>
          <p:nvPr>
            <p:ph type="ftr" sz="quarter" idx="11"/>
          </p:nvPr>
        </p:nvSpPr>
        <p:spPr/>
        <p:txBody>
          <a:bodyPr/>
          <a:lstStyle/>
          <a:p>
            <a:r>
              <a:rPr lang="en-US" dirty="0"/>
              <a:t>IOT Lab, ECE Department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5" y="1858685"/>
            <a:ext cx="2702256" cy="2231691"/>
          </a:xfrm>
          <a:prstGeom prst="rect">
            <a:avLst/>
          </a:prstGeom>
        </p:spPr>
      </p:pic>
      <p:sp>
        <p:nvSpPr>
          <p:cNvPr id="6" name="TextBox 5"/>
          <p:cNvSpPr txBox="1"/>
          <p:nvPr/>
        </p:nvSpPr>
        <p:spPr>
          <a:xfrm>
            <a:off x="830239" y="4599295"/>
            <a:ext cx="282736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Intrusion detection</a:t>
            </a:r>
          </a:p>
          <a:p>
            <a:pPr marL="285750" indent="-285750">
              <a:buFont typeface="Arial" panose="020B0604020202020204" pitchFamily="34" charset="0"/>
              <a:buChar char="•"/>
            </a:pPr>
            <a:r>
              <a:rPr lang="en-US" dirty="0"/>
              <a:t>Door/Window open </a:t>
            </a:r>
          </a:p>
          <a:p>
            <a:pPr marL="285750" indent="-285750">
              <a:buFont typeface="Arial" panose="020B0604020202020204" pitchFamily="34" charset="0"/>
              <a:buChar char="•"/>
            </a:pPr>
            <a:r>
              <a:rPr lang="en-US" dirty="0"/>
              <a:t>LPG Gas Leak detection</a:t>
            </a:r>
          </a:p>
          <a:p>
            <a:pPr marL="285750" indent="-285750">
              <a:buFont typeface="Arial" panose="020B0604020202020204" pitchFamily="34" charset="0"/>
              <a:buChar char="•"/>
            </a:pPr>
            <a:r>
              <a:rPr lang="en-US" dirty="0"/>
              <a:t>Appliance Control</a:t>
            </a:r>
          </a:p>
          <a:p>
            <a:pPr marL="285750" indent="-285750">
              <a:buFontTx/>
              <a:buChar char="-"/>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649" y="1858684"/>
            <a:ext cx="2418293" cy="2334235"/>
          </a:xfrm>
          <a:prstGeom prst="rect">
            <a:avLst/>
          </a:prstGeom>
        </p:spPr>
      </p:pic>
      <p:sp>
        <p:nvSpPr>
          <p:cNvPr id="8" name="TextBox 7"/>
          <p:cNvSpPr txBox="1"/>
          <p:nvPr/>
        </p:nvSpPr>
        <p:spPr>
          <a:xfrm>
            <a:off x="4723649" y="4599295"/>
            <a:ext cx="28273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Soil moisture</a:t>
            </a:r>
          </a:p>
          <a:p>
            <a:pPr marL="285750" indent="-285750">
              <a:buFont typeface="Arial" panose="020B0604020202020204" pitchFamily="34" charset="0"/>
              <a:buChar char="•"/>
            </a:pPr>
            <a:r>
              <a:rPr lang="en-US" dirty="0"/>
              <a:t>Temperature, humidity, leaf wetness sensing </a:t>
            </a:r>
          </a:p>
          <a:p>
            <a:pPr marL="285750" indent="-285750">
              <a:buFont typeface="Arial" panose="020B0604020202020204" pitchFamily="34" charset="0"/>
              <a:buChar char="•"/>
            </a:pPr>
            <a:r>
              <a:rPr lang="en-US" dirty="0"/>
              <a:t>Watering schedules</a:t>
            </a:r>
          </a:p>
          <a:p>
            <a:endParaRPr lang="en-US" dirty="0"/>
          </a:p>
          <a:p>
            <a:pPr marL="285750" indent="-285750">
              <a:buFontTx/>
              <a:buChar char="-"/>
            </a:pP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991" y="1804092"/>
            <a:ext cx="3367948" cy="2138647"/>
          </a:xfrm>
          <a:prstGeom prst="rect">
            <a:avLst/>
          </a:prstGeom>
        </p:spPr>
      </p:pic>
      <p:sp>
        <p:nvSpPr>
          <p:cNvPr id="10" name="TextBox 9"/>
          <p:cNvSpPr txBox="1"/>
          <p:nvPr/>
        </p:nvSpPr>
        <p:spPr>
          <a:xfrm>
            <a:off x="8237926" y="4602024"/>
            <a:ext cx="282736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Industrial IOT</a:t>
            </a:r>
          </a:p>
          <a:p>
            <a:pPr marL="285750" indent="-285750">
              <a:buFont typeface="Arial" panose="020B0604020202020204" pitchFamily="34" charset="0"/>
              <a:buChar char="•"/>
            </a:pPr>
            <a:r>
              <a:rPr lang="en-US" dirty="0"/>
              <a:t>Manufacturing plants </a:t>
            </a:r>
          </a:p>
          <a:p>
            <a:pPr marL="285750" indent="-285750">
              <a:buFont typeface="Arial" panose="020B0604020202020204" pitchFamily="34" charset="0"/>
              <a:buChar char="•"/>
            </a:pPr>
            <a:r>
              <a:rPr lang="en-US" dirty="0"/>
              <a:t>Process plants</a:t>
            </a:r>
          </a:p>
          <a:p>
            <a:endParaRPr lang="en-US" dirty="0"/>
          </a:p>
          <a:p>
            <a:pPr marL="285750" indent="-285750">
              <a:buFontTx/>
              <a:buChar char="-"/>
            </a:pPr>
            <a:endParaRPr lang="en-US" dirty="0"/>
          </a:p>
        </p:txBody>
      </p:sp>
    </p:spTree>
    <p:extLst>
      <p:ext uri="{BB962C8B-B14F-4D97-AF65-F5344CB8AC3E}">
        <p14:creationId xmlns:p14="http://schemas.microsoft.com/office/powerpoint/2010/main" val="675278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5833402"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
            <a:extLst>
              <a:ext uri="{FF2B5EF4-FFF2-40B4-BE49-F238E27FC236}">
                <a16:creationId xmlns:a16="http://schemas.microsoft.com/office/drawing/2014/main" id="{61492F3C-3174-4E30-9FE1-089A8BC1F9F9}"/>
              </a:ext>
            </a:extLst>
          </p:cNvPr>
          <p:cNvSpPr txBox="1"/>
          <p:nvPr/>
        </p:nvSpPr>
        <p:spPr>
          <a:xfrm>
            <a:off x="1359641" y="112534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rPr>
              <a:t>Google Firebase</a:t>
            </a:r>
          </a:p>
        </p:txBody>
      </p:sp>
      <p:sp>
        <p:nvSpPr>
          <p:cNvPr id="8" name="TextBox 2">
            <a:extLst>
              <a:ext uri="{FF2B5EF4-FFF2-40B4-BE49-F238E27FC236}">
                <a16:creationId xmlns:a16="http://schemas.microsoft.com/office/drawing/2014/main" id="{929F672D-D2E1-4ED4-8C69-FEFEA11D6907}"/>
              </a:ext>
            </a:extLst>
          </p:cNvPr>
          <p:cNvSpPr txBox="1"/>
          <p:nvPr/>
        </p:nvSpPr>
        <p:spPr>
          <a:xfrm>
            <a:off x="1194528" y="2813528"/>
            <a:ext cx="7157736" cy="310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Creation of Google Firebase real-time database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Credentials of the database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Pushing data from Arduino framework to Firebase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Pulling data from Firebase to Arduino framework</a:t>
            </a:r>
          </a:p>
        </p:txBody>
      </p:sp>
      <p:pic>
        <p:nvPicPr>
          <p:cNvPr id="1026" name="Picture 2" descr="About Google's &quot;EU user consent policy&quot; -">
            <a:extLst>
              <a:ext uri="{FF2B5EF4-FFF2-40B4-BE49-F238E27FC236}">
                <a16:creationId xmlns:a16="http://schemas.microsoft.com/office/drawing/2014/main" id="{2E35DFE9-6D45-4F6A-845E-6EE7C9A6E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854" y="2140928"/>
            <a:ext cx="3439285" cy="257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64032"/>
      </p:ext>
    </p:extLst>
  </p:cSld>
  <p:clrMapOvr>
    <a:masterClrMapping/>
  </p:clrMapOvr>
  <mc:AlternateContent xmlns:mc="http://schemas.openxmlformats.org/markup-compatibility/2006" xmlns:p14="http://schemas.microsoft.com/office/powerpoint/2010/main">
    <mc:Choice Requires="p14">
      <p:transition spd="slow" p14:dur="2000" advTm="10280"/>
    </mc:Choice>
    <mc:Fallback xmlns="">
      <p:transition spd="slow" advTm="1028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
            <a:extLst>
              <a:ext uri="{FF2B5EF4-FFF2-40B4-BE49-F238E27FC236}">
                <a16:creationId xmlns:a16="http://schemas.microsoft.com/office/drawing/2014/main" id="{61492F3C-3174-4E30-9FE1-089A8BC1F9F9}"/>
              </a:ext>
            </a:extLst>
          </p:cNvPr>
          <p:cNvSpPr txBox="1"/>
          <p:nvPr/>
        </p:nvSpPr>
        <p:spPr>
          <a:xfrm>
            <a:off x="994063" y="568342"/>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rPr>
              <a:t>Google Firebase</a:t>
            </a:r>
          </a:p>
        </p:txBody>
      </p:sp>
      <p:sp>
        <p:nvSpPr>
          <p:cNvPr id="8" name="TextBox 2">
            <a:extLst>
              <a:ext uri="{FF2B5EF4-FFF2-40B4-BE49-F238E27FC236}">
                <a16:creationId xmlns:a16="http://schemas.microsoft.com/office/drawing/2014/main" id="{929F672D-D2E1-4ED4-8C69-FEFEA11D6907}"/>
              </a:ext>
            </a:extLst>
          </p:cNvPr>
          <p:cNvSpPr txBox="1"/>
          <p:nvPr/>
        </p:nvSpPr>
        <p:spPr>
          <a:xfrm>
            <a:off x="683174" y="1771923"/>
            <a:ext cx="8610783" cy="52937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Google Firebase Real Time Database is a cloud hosted database</a:t>
            </a: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Log in can be done using your Gmail id </a:t>
            </a: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Real Time Database is a NoSQL database and has only key-value pairs </a:t>
            </a: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Firebase Real Time Database credentials –</a:t>
            </a:r>
          </a:p>
          <a:p>
            <a:pPr marL="8001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Host name</a:t>
            </a:r>
          </a:p>
          <a:p>
            <a:pPr marL="8001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Database secret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50" name="Picture 2" descr="Cloud Database Glyph Color Flat Vector Icon Stock Illustration -  Illustration of isolated, flat: 142242901">
            <a:extLst>
              <a:ext uri="{FF2B5EF4-FFF2-40B4-BE49-F238E27FC236}">
                <a16:creationId xmlns:a16="http://schemas.microsoft.com/office/drawing/2014/main" id="{9C15B2D2-E298-465D-ACE6-2B937432E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893" y="843439"/>
            <a:ext cx="1856968" cy="18569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recover your Gmail account when you've forgotten your Email ID/  password | Technology News,The Indian Express">
            <a:extLst>
              <a:ext uri="{FF2B5EF4-FFF2-40B4-BE49-F238E27FC236}">
                <a16:creationId xmlns:a16="http://schemas.microsoft.com/office/drawing/2014/main" id="{A0FB8854-5089-4D2A-9860-B573C3EA7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1966" y="2526106"/>
            <a:ext cx="2087479" cy="1158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BE504578-8B17-43E9-A048-D64B8F4850E4}"/>
              </a:ext>
            </a:extLst>
          </p:cNvPr>
          <p:cNvGraphicFramePr>
            <a:graphicFrameLocks noGrp="1"/>
          </p:cNvGraphicFramePr>
          <p:nvPr/>
        </p:nvGraphicFramePr>
        <p:xfrm>
          <a:off x="9224907" y="3598844"/>
          <a:ext cx="2609813" cy="2103120"/>
        </p:xfrm>
        <a:graphic>
          <a:graphicData uri="http://schemas.openxmlformats.org/drawingml/2006/table">
            <a:tbl>
              <a:tblPr firstRow="1" bandRow="1">
                <a:tableStyleId>{5C22544A-7EE6-4342-B048-85BDC9FD1C3A}</a:tableStyleId>
              </a:tblPr>
              <a:tblGrid>
                <a:gridCol w="1443803">
                  <a:extLst>
                    <a:ext uri="{9D8B030D-6E8A-4147-A177-3AD203B41FA5}">
                      <a16:colId xmlns:a16="http://schemas.microsoft.com/office/drawing/2014/main" val="1638911542"/>
                    </a:ext>
                  </a:extLst>
                </a:gridCol>
                <a:gridCol w="1166010">
                  <a:extLst>
                    <a:ext uri="{9D8B030D-6E8A-4147-A177-3AD203B41FA5}">
                      <a16:colId xmlns:a16="http://schemas.microsoft.com/office/drawing/2014/main" val="2709834015"/>
                    </a:ext>
                  </a:extLst>
                </a:gridCol>
              </a:tblGrid>
              <a:tr h="316455">
                <a:tc>
                  <a:txBody>
                    <a:bodyPr/>
                    <a:lstStyle/>
                    <a:p>
                      <a:r>
                        <a:rPr lang="en-IN" dirty="0"/>
                        <a:t>Key</a:t>
                      </a:r>
                    </a:p>
                  </a:txBody>
                  <a:tcPr/>
                </a:tc>
                <a:tc>
                  <a:txBody>
                    <a:bodyPr/>
                    <a:lstStyle/>
                    <a:p>
                      <a:r>
                        <a:rPr lang="en-IN" dirty="0"/>
                        <a:t>Value</a:t>
                      </a:r>
                    </a:p>
                  </a:txBody>
                  <a:tcPr/>
                </a:tc>
                <a:extLst>
                  <a:ext uri="{0D108BD9-81ED-4DB2-BD59-A6C34878D82A}">
                    <a16:rowId xmlns:a16="http://schemas.microsoft.com/office/drawing/2014/main" val="4133212987"/>
                  </a:ext>
                </a:extLst>
              </a:tr>
              <a:tr h="316455">
                <a:tc>
                  <a:txBody>
                    <a:bodyPr/>
                    <a:lstStyle/>
                    <a:p>
                      <a:r>
                        <a:rPr lang="en-IN" sz="1800" b="1" dirty="0"/>
                        <a:t>Temperature</a:t>
                      </a:r>
                    </a:p>
                  </a:txBody>
                  <a:tcPr/>
                </a:tc>
                <a:tc>
                  <a:txBody>
                    <a:bodyPr/>
                    <a:lstStyle/>
                    <a:p>
                      <a:r>
                        <a:rPr lang="en-IN" dirty="0"/>
                        <a:t>30.7</a:t>
                      </a:r>
                    </a:p>
                  </a:txBody>
                  <a:tcPr/>
                </a:tc>
                <a:extLst>
                  <a:ext uri="{0D108BD9-81ED-4DB2-BD59-A6C34878D82A}">
                    <a16:rowId xmlns:a16="http://schemas.microsoft.com/office/drawing/2014/main" val="3912823517"/>
                  </a:ext>
                </a:extLst>
              </a:tr>
              <a:tr h="316455">
                <a:tc>
                  <a:txBody>
                    <a:bodyPr/>
                    <a:lstStyle/>
                    <a:p>
                      <a:r>
                        <a:rPr lang="en-IN" b="1" dirty="0"/>
                        <a:t>Humidity</a:t>
                      </a:r>
                    </a:p>
                  </a:txBody>
                  <a:tcPr/>
                </a:tc>
                <a:tc>
                  <a:txBody>
                    <a:bodyPr/>
                    <a:lstStyle/>
                    <a:p>
                      <a:r>
                        <a:rPr lang="en-IN" dirty="0"/>
                        <a:t>87</a:t>
                      </a:r>
                    </a:p>
                  </a:txBody>
                  <a:tcPr/>
                </a:tc>
                <a:extLst>
                  <a:ext uri="{0D108BD9-81ED-4DB2-BD59-A6C34878D82A}">
                    <a16:rowId xmlns:a16="http://schemas.microsoft.com/office/drawing/2014/main" val="1668140823"/>
                  </a:ext>
                </a:extLst>
              </a:tr>
              <a:tr h="316455">
                <a:tc>
                  <a:txBody>
                    <a:bodyPr/>
                    <a:lstStyle/>
                    <a:p>
                      <a:r>
                        <a:rPr lang="en-IN" b="1" dirty="0"/>
                        <a:t>Window status</a:t>
                      </a:r>
                    </a:p>
                  </a:txBody>
                  <a:tcPr/>
                </a:tc>
                <a:tc>
                  <a:txBody>
                    <a:bodyPr/>
                    <a:lstStyle/>
                    <a:p>
                      <a:r>
                        <a:rPr lang="en-IN" dirty="0"/>
                        <a:t>Open</a:t>
                      </a:r>
                    </a:p>
                  </a:txBody>
                  <a:tcPr/>
                </a:tc>
                <a:extLst>
                  <a:ext uri="{0D108BD9-81ED-4DB2-BD59-A6C34878D82A}">
                    <a16:rowId xmlns:a16="http://schemas.microsoft.com/office/drawing/2014/main" val="2551151354"/>
                  </a:ext>
                </a:extLst>
              </a:tr>
              <a:tr h="316455">
                <a:tc>
                  <a:txBody>
                    <a:bodyPr/>
                    <a:lstStyle/>
                    <a:p>
                      <a:r>
                        <a:rPr lang="en-IN" b="1" dirty="0"/>
                        <a:t>Motor status</a:t>
                      </a:r>
                    </a:p>
                  </a:txBody>
                  <a:tcPr/>
                </a:tc>
                <a:tc>
                  <a:txBody>
                    <a:bodyPr/>
                    <a:lstStyle/>
                    <a:p>
                      <a:r>
                        <a:rPr lang="en-IN" dirty="0"/>
                        <a:t>ON</a:t>
                      </a:r>
                    </a:p>
                  </a:txBody>
                  <a:tcPr/>
                </a:tc>
                <a:extLst>
                  <a:ext uri="{0D108BD9-81ED-4DB2-BD59-A6C34878D82A}">
                    <a16:rowId xmlns:a16="http://schemas.microsoft.com/office/drawing/2014/main" val="1487466928"/>
                  </a:ext>
                </a:extLst>
              </a:tr>
            </a:tbl>
          </a:graphicData>
        </a:graphic>
      </p:graphicFrame>
      <p:pic>
        <p:nvPicPr>
          <p:cNvPr id="9" name="Picture 8">
            <a:extLst>
              <a:ext uri="{FF2B5EF4-FFF2-40B4-BE49-F238E27FC236}">
                <a16:creationId xmlns:a16="http://schemas.microsoft.com/office/drawing/2014/main" id="{98C9DBC6-5ED3-47F0-87DF-0F8250C28441}"/>
              </a:ext>
            </a:extLst>
          </p:cNvPr>
          <p:cNvPicPr>
            <a:picLocks noChangeAspect="1"/>
          </p:cNvPicPr>
          <p:nvPr/>
        </p:nvPicPr>
        <p:blipFill>
          <a:blip r:embed="rId5"/>
          <a:stretch>
            <a:fillRect/>
          </a:stretch>
        </p:blipFill>
        <p:spPr>
          <a:xfrm>
            <a:off x="4826900" y="5811355"/>
            <a:ext cx="3934374" cy="743054"/>
          </a:xfrm>
          <a:prstGeom prst="rect">
            <a:avLst/>
          </a:prstGeom>
        </p:spPr>
      </p:pic>
    </p:spTree>
    <p:extLst>
      <p:ext uri="{BB962C8B-B14F-4D97-AF65-F5344CB8AC3E}">
        <p14:creationId xmlns:p14="http://schemas.microsoft.com/office/powerpoint/2010/main" val="3771045109"/>
      </p:ext>
    </p:extLst>
  </p:cSld>
  <p:clrMapOvr>
    <a:masterClrMapping/>
  </p:clrMapOvr>
  <mc:AlternateContent xmlns:mc="http://schemas.openxmlformats.org/markup-compatibility/2006" xmlns:p14="http://schemas.microsoft.com/office/powerpoint/2010/main">
    <mc:Choice Requires="p14">
      <p:transition spd="slow" p14:dur="2000" advTm="28124"/>
    </mc:Choice>
    <mc:Fallback xmlns="">
      <p:transition spd="slow" advTm="2812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
            <a:extLst>
              <a:ext uri="{FF2B5EF4-FFF2-40B4-BE49-F238E27FC236}">
                <a16:creationId xmlns:a16="http://schemas.microsoft.com/office/drawing/2014/main" id="{61492F3C-3174-4E30-9FE1-089A8BC1F9F9}"/>
              </a:ext>
            </a:extLst>
          </p:cNvPr>
          <p:cNvSpPr txBox="1"/>
          <p:nvPr/>
        </p:nvSpPr>
        <p:spPr>
          <a:xfrm>
            <a:off x="1692150" y="474669"/>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rPr>
              <a:t>Google Firebase</a:t>
            </a:r>
          </a:p>
        </p:txBody>
      </p:sp>
      <p:pic>
        <p:nvPicPr>
          <p:cNvPr id="3" name="Picture 2">
            <a:extLst>
              <a:ext uri="{FF2B5EF4-FFF2-40B4-BE49-F238E27FC236}">
                <a16:creationId xmlns:a16="http://schemas.microsoft.com/office/drawing/2014/main" id="{8614D7F2-AFF9-4A80-A99B-07FD905E4942}"/>
              </a:ext>
            </a:extLst>
          </p:cNvPr>
          <p:cNvPicPr>
            <a:picLocks noChangeAspect="1"/>
          </p:cNvPicPr>
          <p:nvPr/>
        </p:nvPicPr>
        <p:blipFill>
          <a:blip r:embed="rId3"/>
          <a:stretch>
            <a:fillRect/>
          </a:stretch>
        </p:blipFill>
        <p:spPr>
          <a:xfrm>
            <a:off x="2297151" y="1668246"/>
            <a:ext cx="7047571" cy="2077455"/>
          </a:xfrm>
          <a:prstGeom prst="rect">
            <a:avLst/>
          </a:prstGeom>
        </p:spPr>
      </p:pic>
      <p:pic>
        <p:nvPicPr>
          <p:cNvPr id="10" name="Picture 9">
            <a:extLst>
              <a:ext uri="{FF2B5EF4-FFF2-40B4-BE49-F238E27FC236}">
                <a16:creationId xmlns:a16="http://schemas.microsoft.com/office/drawing/2014/main" id="{94166F61-2F9D-4184-9C98-4A290920E551}"/>
              </a:ext>
            </a:extLst>
          </p:cNvPr>
          <p:cNvPicPr>
            <a:picLocks noChangeAspect="1"/>
          </p:cNvPicPr>
          <p:nvPr/>
        </p:nvPicPr>
        <p:blipFill>
          <a:blip r:embed="rId4"/>
          <a:stretch>
            <a:fillRect/>
          </a:stretch>
        </p:blipFill>
        <p:spPr>
          <a:xfrm>
            <a:off x="1248936" y="3910188"/>
            <a:ext cx="9331036" cy="2683080"/>
          </a:xfrm>
          <a:prstGeom prst="rect">
            <a:avLst/>
          </a:prstGeom>
        </p:spPr>
      </p:pic>
    </p:spTree>
    <p:extLst>
      <p:ext uri="{BB962C8B-B14F-4D97-AF65-F5344CB8AC3E}">
        <p14:creationId xmlns:p14="http://schemas.microsoft.com/office/powerpoint/2010/main" val="3242060737"/>
      </p:ext>
    </p:extLst>
  </p:cSld>
  <p:clrMapOvr>
    <a:masterClrMapping/>
  </p:clrMapOvr>
  <mc:AlternateContent xmlns:mc="http://schemas.openxmlformats.org/markup-compatibility/2006" xmlns:p14="http://schemas.microsoft.com/office/powerpoint/2010/main">
    <mc:Choice Requires="p14">
      <p:transition spd="slow" p14:dur="2000" advTm="28229"/>
    </mc:Choice>
    <mc:Fallback xmlns="">
      <p:transition spd="slow" advTm="2822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17CFEBC-14D9-4AFE-874C-EEEAE0405677}"/>
              </a:ext>
            </a:extLst>
          </p:cNvPr>
          <p:cNvPicPr>
            <a:picLocks noChangeAspect="1"/>
          </p:cNvPicPr>
          <p:nvPr/>
        </p:nvPicPr>
        <p:blipFill>
          <a:blip r:embed="rId2"/>
          <a:stretch>
            <a:fillRect/>
          </a:stretch>
        </p:blipFill>
        <p:spPr>
          <a:xfrm>
            <a:off x="1483112" y="1148685"/>
            <a:ext cx="9679259" cy="5444583"/>
          </a:xfrm>
          <a:prstGeom prst="rect">
            <a:avLst/>
          </a:prstGeom>
        </p:spPr>
      </p:pic>
      <p:sp>
        <p:nvSpPr>
          <p:cNvPr id="2" name="TextBox 1">
            <a:extLst>
              <a:ext uri="{FF2B5EF4-FFF2-40B4-BE49-F238E27FC236}">
                <a16:creationId xmlns:a16="http://schemas.microsoft.com/office/drawing/2014/main" id="{39921B0B-FEE4-4AB5-88B8-FC1F0D74F98F}"/>
              </a:ext>
            </a:extLst>
          </p:cNvPr>
          <p:cNvSpPr txBox="1"/>
          <p:nvPr/>
        </p:nvSpPr>
        <p:spPr>
          <a:xfrm>
            <a:off x="4503420" y="2065020"/>
            <a:ext cx="3718560" cy="646331"/>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Welcome screen of Firebase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Click on the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Create Project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button</a:t>
            </a:r>
          </a:p>
        </p:txBody>
      </p:sp>
    </p:spTree>
    <p:extLst>
      <p:ext uri="{BB962C8B-B14F-4D97-AF65-F5344CB8AC3E}">
        <p14:creationId xmlns:p14="http://schemas.microsoft.com/office/powerpoint/2010/main" val="3983276861"/>
      </p:ext>
    </p:extLst>
  </p:cSld>
  <p:clrMapOvr>
    <a:masterClrMapping/>
  </p:clrMapOvr>
  <mc:AlternateContent xmlns:mc="http://schemas.openxmlformats.org/markup-compatibility/2006" xmlns:p14="http://schemas.microsoft.com/office/powerpoint/2010/main">
    <mc:Choice Requires="p14">
      <p:transition spd="slow" p14:dur="2000" advTm="17201"/>
    </mc:Choice>
    <mc:Fallback xmlns="">
      <p:transition spd="slow" advTm="1720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2F5EC5-A6C3-4569-B74F-1CEFA6B60BF1}"/>
              </a:ext>
            </a:extLst>
          </p:cNvPr>
          <p:cNvPicPr>
            <a:picLocks noChangeAspect="1"/>
          </p:cNvPicPr>
          <p:nvPr/>
        </p:nvPicPr>
        <p:blipFill>
          <a:blip r:embed="rId2"/>
          <a:stretch>
            <a:fillRect/>
          </a:stretch>
        </p:blipFill>
        <p:spPr>
          <a:xfrm>
            <a:off x="1133707" y="1075171"/>
            <a:ext cx="9924585" cy="5582579"/>
          </a:xfrm>
          <a:prstGeom prst="rect">
            <a:avLst/>
          </a:prstGeom>
        </p:spPr>
      </p:pic>
      <p:sp>
        <p:nvSpPr>
          <p:cNvPr id="2" name="TextBox 1">
            <a:extLst>
              <a:ext uri="{FF2B5EF4-FFF2-40B4-BE49-F238E27FC236}">
                <a16:creationId xmlns:a16="http://schemas.microsoft.com/office/drawing/2014/main" id="{13EF37BC-5114-4A2D-A7CE-089A5B8681EF}"/>
              </a:ext>
            </a:extLst>
          </p:cNvPr>
          <p:cNvSpPr txBox="1"/>
          <p:nvPr/>
        </p:nvSpPr>
        <p:spPr>
          <a:xfrm>
            <a:off x="6311590" y="2319454"/>
            <a:ext cx="44939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Create just one Firebase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The free Spark plan has a limit on the number of projects you can create</a:t>
            </a:r>
          </a:p>
        </p:txBody>
      </p:sp>
    </p:spTree>
    <p:extLst>
      <p:ext uri="{BB962C8B-B14F-4D97-AF65-F5344CB8AC3E}">
        <p14:creationId xmlns:p14="http://schemas.microsoft.com/office/powerpoint/2010/main" val="2896780842"/>
      </p:ext>
    </p:extLst>
  </p:cSld>
  <p:clrMapOvr>
    <a:masterClrMapping/>
  </p:clrMapOvr>
  <mc:AlternateContent xmlns:mc="http://schemas.openxmlformats.org/markup-compatibility/2006" xmlns:p14="http://schemas.microsoft.com/office/powerpoint/2010/main">
    <mc:Choice Requires="p14">
      <p:transition spd="slow" p14:dur="2000" advTm="11849"/>
    </mc:Choice>
    <mc:Fallback xmlns="">
      <p:transition spd="slow" advTm="1184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6C2C53B-FD9E-43D1-9FDB-6B22068163C9}"/>
              </a:ext>
            </a:extLst>
          </p:cNvPr>
          <p:cNvPicPr>
            <a:picLocks noChangeAspect="1"/>
          </p:cNvPicPr>
          <p:nvPr/>
        </p:nvPicPr>
        <p:blipFill>
          <a:blip r:embed="rId3"/>
          <a:stretch>
            <a:fillRect/>
          </a:stretch>
        </p:blipFill>
        <p:spPr>
          <a:xfrm>
            <a:off x="300595" y="1534125"/>
            <a:ext cx="8608742" cy="4842418"/>
          </a:xfrm>
          <a:prstGeom prst="rect">
            <a:avLst/>
          </a:prstGeom>
        </p:spPr>
      </p:pic>
      <p:sp>
        <p:nvSpPr>
          <p:cNvPr id="2" name="TextBox 1">
            <a:extLst>
              <a:ext uri="{FF2B5EF4-FFF2-40B4-BE49-F238E27FC236}">
                <a16:creationId xmlns:a16="http://schemas.microsoft.com/office/drawing/2014/main" id="{743B0A14-0FA6-474B-9147-445079F3140E}"/>
              </a:ext>
            </a:extLst>
          </p:cNvPr>
          <p:cNvSpPr txBox="1"/>
          <p:nvPr/>
        </p:nvSpPr>
        <p:spPr>
          <a:xfrm>
            <a:off x="5875020" y="2667000"/>
            <a:ext cx="2072640" cy="923330"/>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Type in your project name and accept the Firebase terms</a:t>
            </a:r>
          </a:p>
        </p:txBody>
      </p:sp>
    </p:spTree>
    <p:extLst>
      <p:ext uri="{BB962C8B-B14F-4D97-AF65-F5344CB8AC3E}">
        <p14:creationId xmlns:p14="http://schemas.microsoft.com/office/powerpoint/2010/main" val="1745959906"/>
      </p:ext>
    </p:extLst>
  </p:cSld>
  <p:clrMapOvr>
    <a:masterClrMapping/>
  </p:clrMapOvr>
  <mc:AlternateContent xmlns:mc="http://schemas.openxmlformats.org/markup-compatibility/2006" xmlns:p14="http://schemas.microsoft.com/office/powerpoint/2010/main">
    <mc:Choice Requires="p14">
      <p:transition spd="slow" p14:dur="2000" advTm="14249"/>
    </mc:Choice>
    <mc:Fallback xmlns="">
      <p:transition spd="slow" advTm="1424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BCCD476-4A00-4D8B-87F2-9442EAA68B15}"/>
              </a:ext>
            </a:extLst>
          </p:cNvPr>
          <p:cNvPicPr>
            <a:picLocks noChangeAspect="1"/>
          </p:cNvPicPr>
          <p:nvPr/>
        </p:nvPicPr>
        <p:blipFill>
          <a:blip r:embed="rId3"/>
          <a:stretch>
            <a:fillRect/>
          </a:stretch>
        </p:blipFill>
        <p:spPr>
          <a:xfrm>
            <a:off x="1036503" y="1030566"/>
            <a:ext cx="10118993" cy="5691934"/>
          </a:xfrm>
          <a:prstGeom prst="rect">
            <a:avLst/>
          </a:prstGeom>
        </p:spPr>
      </p:pic>
    </p:spTree>
    <p:extLst>
      <p:ext uri="{BB962C8B-B14F-4D97-AF65-F5344CB8AC3E}">
        <p14:creationId xmlns:p14="http://schemas.microsoft.com/office/powerpoint/2010/main" val="3896777838"/>
      </p:ext>
    </p:extLst>
  </p:cSld>
  <p:clrMapOvr>
    <a:masterClrMapping/>
  </p:clrMapOvr>
  <mc:AlternateContent xmlns:mc="http://schemas.openxmlformats.org/markup-compatibility/2006" xmlns:p14="http://schemas.microsoft.com/office/powerpoint/2010/main">
    <mc:Choice Requires="p14">
      <p:transition spd="slow" p14:dur="2000" advTm="11050"/>
    </mc:Choice>
    <mc:Fallback xmlns="">
      <p:transition spd="slow" advTm="110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5A67C0D-CE37-4500-B8C2-5E2813640E7F}"/>
              </a:ext>
            </a:extLst>
          </p:cNvPr>
          <p:cNvPicPr>
            <a:picLocks noChangeAspect="1"/>
          </p:cNvPicPr>
          <p:nvPr/>
        </p:nvPicPr>
        <p:blipFill>
          <a:blip r:embed="rId3"/>
          <a:stretch>
            <a:fillRect/>
          </a:stretch>
        </p:blipFill>
        <p:spPr>
          <a:xfrm>
            <a:off x="1516566" y="1181652"/>
            <a:ext cx="9620650" cy="5411616"/>
          </a:xfrm>
          <a:prstGeom prst="rect">
            <a:avLst/>
          </a:prstGeom>
        </p:spPr>
      </p:pic>
    </p:spTree>
    <p:extLst>
      <p:ext uri="{BB962C8B-B14F-4D97-AF65-F5344CB8AC3E}">
        <p14:creationId xmlns:p14="http://schemas.microsoft.com/office/powerpoint/2010/main" val="2151384370"/>
      </p:ext>
    </p:extLst>
  </p:cSld>
  <p:clrMapOvr>
    <a:masterClrMapping/>
  </p:clrMapOvr>
  <mc:AlternateContent xmlns:mc="http://schemas.openxmlformats.org/markup-compatibility/2006" xmlns:p14="http://schemas.microsoft.com/office/powerpoint/2010/main">
    <mc:Choice Requires="p14">
      <p:transition spd="slow" p14:dur="2000" advTm="13490"/>
    </mc:Choice>
    <mc:Fallback xmlns="">
      <p:transition spd="slow" advTm="1349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3112634-DFA6-406E-98F9-CF3AAEFDC79B}"/>
              </a:ext>
            </a:extLst>
          </p:cNvPr>
          <p:cNvPicPr>
            <a:picLocks noChangeAspect="1"/>
          </p:cNvPicPr>
          <p:nvPr/>
        </p:nvPicPr>
        <p:blipFill>
          <a:blip r:embed="rId3"/>
          <a:stretch>
            <a:fillRect/>
          </a:stretch>
        </p:blipFill>
        <p:spPr>
          <a:xfrm>
            <a:off x="673910" y="1036728"/>
            <a:ext cx="9445083" cy="5312859"/>
          </a:xfrm>
          <a:prstGeom prst="rect">
            <a:avLst/>
          </a:prstGeom>
        </p:spPr>
      </p:pic>
      <p:sp>
        <p:nvSpPr>
          <p:cNvPr id="2" name="TextBox 1">
            <a:extLst>
              <a:ext uri="{FF2B5EF4-FFF2-40B4-BE49-F238E27FC236}">
                <a16:creationId xmlns:a16="http://schemas.microsoft.com/office/drawing/2014/main" id="{BF47E5FF-71F0-4099-9BAD-3B837462D207}"/>
              </a:ext>
            </a:extLst>
          </p:cNvPr>
          <p:cNvSpPr txBox="1"/>
          <p:nvPr/>
        </p:nvSpPr>
        <p:spPr>
          <a:xfrm>
            <a:off x="6926580" y="2065020"/>
            <a:ext cx="2476500" cy="1754326"/>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Creating your project may take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Wait till your project is created and you get a prompt</a:t>
            </a:r>
          </a:p>
        </p:txBody>
      </p:sp>
    </p:spTree>
    <p:extLst>
      <p:ext uri="{BB962C8B-B14F-4D97-AF65-F5344CB8AC3E}">
        <p14:creationId xmlns:p14="http://schemas.microsoft.com/office/powerpoint/2010/main" val="4174109008"/>
      </p:ext>
    </p:extLst>
  </p:cSld>
  <p:clrMapOvr>
    <a:masterClrMapping/>
  </p:clrMapOvr>
  <mc:AlternateContent xmlns:mc="http://schemas.openxmlformats.org/markup-compatibility/2006" xmlns:p14="http://schemas.microsoft.com/office/powerpoint/2010/main">
    <mc:Choice Requires="p14">
      <p:transition spd="slow" p14:dur="2000" advTm="14856"/>
    </mc:Choice>
    <mc:Fallback xmlns="">
      <p:transition spd="slow" advTm="1485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C8A6275-561F-42D2-8244-A4D245087824}"/>
              </a:ext>
            </a:extLst>
          </p:cNvPr>
          <p:cNvPicPr>
            <a:picLocks noChangeAspect="1"/>
          </p:cNvPicPr>
          <p:nvPr/>
        </p:nvPicPr>
        <p:blipFill>
          <a:blip r:embed="rId3"/>
          <a:stretch>
            <a:fillRect/>
          </a:stretch>
        </p:blipFill>
        <p:spPr>
          <a:xfrm>
            <a:off x="1059366" y="1338146"/>
            <a:ext cx="8753707" cy="4923961"/>
          </a:xfrm>
          <a:prstGeom prst="rect">
            <a:avLst/>
          </a:prstGeom>
        </p:spPr>
      </p:pic>
    </p:spTree>
    <p:extLst>
      <p:ext uri="{BB962C8B-B14F-4D97-AF65-F5344CB8AC3E}">
        <p14:creationId xmlns:p14="http://schemas.microsoft.com/office/powerpoint/2010/main" val="2698019534"/>
      </p:ext>
    </p:extLst>
  </p:cSld>
  <p:clrMapOvr>
    <a:masterClrMapping/>
  </p:clrMapOvr>
  <mc:AlternateContent xmlns:mc="http://schemas.openxmlformats.org/markup-compatibility/2006" xmlns:p14="http://schemas.microsoft.com/office/powerpoint/2010/main">
    <mc:Choice Requires="p14">
      <p:transition spd="slow" p14:dur="2000" advTm="9528"/>
    </mc:Choice>
    <mc:Fallback xmlns="">
      <p:transition spd="slow" advTm="95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IoT Projects</a:t>
            </a:r>
          </a:p>
        </p:txBody>
      </p:sp>
      <p:sp>
        <p:nvSpPr>
          <p:cNvPr id="4" name="Footer Placeholder 3"/>
          <p:cNvSpPr>
            <a:spLocks noGrp="1"/>
          </p:cNvSpPr>
          <p:nvPr>
            <p:ph type="ftr" sz="quarter" idx="11"/>
          </p:nvPr>
        </p:nvSpPr>
        <p:spPr/>
        <p:txBody>
          <a:bodyPr/>
          <a:lstStyle/>
          <a:p>
            <a:r>
              <a:rPr lang="en-US" dirty="0"/>
              <a:t>IOT Lab, ECE Department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49" y="2551350"/>
            <a:ext cx="544760" cy="58763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173" y="3518318"/>
            <a:ext cx="810726" cy="8745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171" y="4675214"/>
            <a:ext cx="695005" cy="723437"/>
          </a:xfrm>
          <a:prstGeom prst="rect">
            <a:avLst/>
          </a:prstGeom>
        </p:spPr>
      </p:pic>
      <p:sp>
        <p:nvSpPr>
          <p:cNvPr id="10" name="TextBox 9"/>
          <p:cNvSpPr txBox="1"/>
          <p:nvPr/>
        </p:nvSpPr>
        <p:spPr>
          <a:xfrm>
            <a:off x="2830239" y="4858604"/>
            <a:ext cx="1552190" cy="307777"/>
          </a:xfrm>
          <a:prstGeom prst="rect">
            <a:avLst/>
          </a:prstGeom>
          <a:noFill/>
        </p:spPr>
        <p:txBody>
          <a:bodyPr wrap="square" rtlCol="0">
            <a:spAutoFit/>
          </a:bodyPr>
          <a:lstStyle/>
          <a:p>
            <a:r>
              <a:rPr lang="en-US" sz="1400" b="1" dirty="0"/>
              <a:t>GISMO-VI</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33005">
            <a:off x="4129739" y="2618212"/>
            <a:ext cx="441189" cy="44118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5834" y="701402"/>
            <a:ext cx="1978572" cy="1978572"/>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3110" y="3009335"/>
            <a:ext cx="794059" cy="794059"/>
          </a:xfrm>
          <a:prstGeom prst="rect">
            <a:avLst/>
          </a:prstGeom>
        </p:spPr>
      </p:pic>
      <p:sp>
        <p:nvSpPr>
          <p:cNvPr id="15" name="TextBox 14"/>
          <p:cNvSpPr txBox="1"/>
          <p:nvPr/>
        </p:nvSpPr>
        <p:spPr>
          <a:xfrm>
            <a:off x="9483110" y="3838853"/>
            <a:ext cx="928048" cy="307777"/>
          </a:xfrm>
          <a:prstGeom prst="rect">
            <a:avLst/>
          </a:prstGeom>
          <a:noFill/>
        </p:spPr>
        <p:txBody>
          <a:bodyPr wrap="square" rtlCol="0">
            <a:spAutoFit/>
          </a:bodyPr>
          <a:lstStyle/>
          <a:p>
            <a:r>
              <a:rPr lang="en-US" sz="1400" dirty="0"/>
              <a:t>Mobile</a:t>
            </a:r>
          </a:p>
        </p:txBody>
      </p:sp>
      <p:sp>
        <p:nvSpPr>
          <p:cNvPr id="16" name="TextBox 15"/>
          <p:cNvSpPr txBox="1"/>
          <p:nvPr/>
        </p:nvSpPr>
        <p:spPr>
          <a:xfrm>
            <a:off x="6961389" y="1690688"/>
            <a:ext cx="928048" cy="307777"/>
          </a:xfrm>
          <a:prstGeom prst="rect">
            <a:avLst/>
          </a:prstGeom>
          <a:noFill/>
        </p:spPr>
        <p:txBody>
          <a:bodyPr wrap="square" rtlCol="0">
            <a:spAutoFit/>
          </a:bodyPr>
          <a:lstStyle/>
          <a:p>
            <a:r>
              <a:rPr lang="en-US" sz="1400" dirty="0"/>
              <a:t>Cloud</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9580" y="5803089"/>
            <a:ext cx="317524" cy="317524"/>
          </a:xfrm>
          <a:prstGeom prst="rect">
            <a:avLst/>
          </a:prstGeom>
        </p:spPr>
      </p:pic>
      <p:sp>
        <p:nvSpPr>
          <p:cNvPr id="3" name="TextBox 2"/>
          <p:cNvSpPr txBox="1"/>
          <p:nvPr/>
        </p:nvSpPr>
        <p:spPr>
          <a:xfrm>
            <a:off x="6114197" y="3009335"/>
            <a:ext cx="3002507" cy="2308324"/>
          </a:xfrm>
          <a:prstGeom prst="rect">
            <a:avLst/>
          </a:prstGeom>
          <a:noFill/>
        </p:spPr>
        <p:txBody>
          <a:bodyPr wrap="square" rtlCol="0">
            <a:spAutoFit/>
          </a:bodyPr>
          <a:lstStyle/>
          <a:p>
            <a:r>
              <a:rPr lang="en-US" b="1" dirty="0"/>
              <a:t>IOT eco-system</a:t>
            </a:r>
          </a:p>
          <a:p>
            <a:pPr marL="285750" indent="-285750">
              <a:buFont typeface="Arial" panose="020B0604020202020204" pitchFamily="34" charset="0"/>
              <a:buChar char="•"/>
            </a:pPr>
            <a:r>
              <a:rPr lang="en-US" dirty="0"/>
              <a:t>Sensors</a:t>
            </a:r>
          </a:p>
          <a:p>
            <a:pPr marL="285750" indent="-285750">
              <a:buFont typeface="Arial" panose="020B0604020202020204" pitchFamily="34" charset="0"/>
              <a:buChar char="•"/>
            </a:pPr>
            <a:r>
              <a:rPr lang="en-US" dirty="0"/>
              <a:t>Microcontroller Board</a:t>
            </a:r>
          </a:p>
          <a:p>
            <a:pPr marL="742950" lvl="1" indent="-285750">
              <a:buFont typeface="Arial" panose="020B0604020202020204" pitchFamily="34" charset="0"/>
              <a:buChar char="•"/>
            </a:pPr>
            <a:r>
              <a:rPr lang="en-US" dirty="0"/>
              <a:t>Sensor Interfaces</a:t>
            </a:r>
          </a:p>
          <a:p>
            <a:pPr marL="742950" lvl="1" indent="-285750">
              <a:buFont typeface="Arial" panose="020B0604020202020204" pitchFamily="34" charset="0"/>
              <a:buChar char="•"/>
            </a:pPr>
            <a:r>
              <a:rPr lang="en-US" dirty="0" err="1"/>
              <a:t>WiFi</a:t>
            </a:r>
            <a:endParaRPr lang="en-US" dirty="0"/>
          </a:p>
          <a:p>
            <a:pPr marL="285750" indent="-285750">
              <a:buFont typeface="Arial" panose="020B0604020202020204" pitchFamily="34" charset="0"/>
              <a:buChar char="•"/>
            </a:pPr>
            <a:r>
              <a:rPr lang="en-US" dirty="0"/>
              <a:t>Internet Connectivity</a:t>
            </a:r>
          </a:p>
          <a:p>
            <a:pPr marL="285750" indent="-285750">
              <a:buFont typeface="Arial" panose="020B0604020202020204" pitchFamily="34" charset="0"/>
              <a:buChar char="•"/>
            </a:pPr>
            <a:r>
              <a:rPr lang="en-US" dirty="0"/>
              <a:t>Cloud Database</a:t>
            </a:r>
          </a:p>
          <a:p>
            <a:pPr marL="285750" indent="-285750">
              <a:buFont typeface="Arial" panose="020B0604020202020204" pitchFamily="34" charset="0"/>
              <a:buChar char="•"/>
            </a:pPr>
            <a:r>
              <a:rPr lang="en-US" dirty="0"/>
              <a:t>UI using mobile app</a:t>
            </a:r>
          </a:p>
        </p:txBody>
      </p:sp>
      <p:pic>
        <p:nvPicPr>
          <p:cNvPr id="18" name="Picture 17">
            <a:extLst>
              <a:ext uri="{FF2B5EF4-FFF2-40B4-BE49-F238E27FC236}">
                <a16:creationId xmlns:a16="http://schemas.microsoft.com/office/drawing/2014/main" id="{5B75E3E0-3C51-4E32-A91D-C461152849F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rot="16200000">
            <a:off x="2658244" y="3589357"/>
            <a:ext cx="1325563" cy="830429"/>
          </a:xfrm>
          <a:prstGeom prst="rect">
            <a:avLst/>
          </a:prstGeom>
        </p:spPr>
      </p:pic>
      <p:pic>
        <p:nvPicPr>
          <p:cNvPr id="1026" name="Picture 2">
            <a:extLst>
              <a:ext uri="{FF2B5EF4-FFF2-40B4-BE49-F238E27FC236}">
                <a16:creationId xmlns:a16="http://schemas.microsoft.com/office/drawing/2014/main" id="{42924DC5-EF6B-4143-85DF-95EB2669D0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9449" y="5758523"/>
            <a:ext cx="653000" cy="348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D106B5-9A05-142D-456A-39377F130D20}"/>
              </a:ext>
            </a:extLst>
          </p:cNvPr>
          <p:cNvSpPr txBox="1"/>
          <p:nvPr/>
        </p:nvSpPr>
        <p:spPr>
          <a:xfrm>
            <a:off x="2802457" y="5108449"/>
            <a:ext cx="2122761" cy="307777"/>
          </a:xfrm>
          <a:prstGeom prst="rect">
            <a:avLst/>
          </a:prstGeom>
          <a:noFill/>
        </p:spPr>
        <p:txBody>
          <a:bodyPr wrap="square" rtlCol="0">
            <a:spAutoFit/>
          </a:bodyPr>
          <a:lstStyle/>
          <a:p>
            <a:r>
              <a:rPr lang="en-IN" sz="1400" b="1" dirty="0"/>
              <a:t>GRIET IoT Sensor Module</a:t>
            </a:r>
          </a:p>
        </p:txBody>
      </p:sp>
    </p:spTree>
    <p:extLst>
      <p:ext uri="{BB962C8B-B14F-4D97-AF65-F5344CB8AC3E}">
        <p14:creationId xmlns:p14="http://schemas.microsoft.com/office/powerpoint/2010/main" val="2469155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8AFFDD6-489F-4838-BCDE-5DF9FC79EB5D}"/>
              </a:ext>
            </a:extLst>
          </p:cNvPr>
          <p:cNvPicPr>
            <a:picLocks noChangeAspect="1"/>
          </p:cNvPicPr>
          <p:nvPr/>
        </p:nvPicPr>
        <p:blipFill>
          <a:blip r:embed="rId3"/>
          <a:stretch>
            <a:fillRect/>
          </a:stretch>
        </p:blipFill>
        <p:spPr>
          <a:xfrm>
            <a:off x="999955" y="876403"/>
            <a:ext cx="10404088" cy="5852300"/>
          </a:xfrm>
          <a:prstGeom prst="rect">
            <a:avLst/>
          </a:prstGeom>
        </p:spPr>
      </p:pic>
      <p:sp>
        <p:nvSpPr>
          <p:cNvPr id="2" name="TextBox 1">
            <a:extLst>
              <a:ext uri="{FF2B5EF4-FFF2-40B4-BE49-F238E27FC236}">
                <a16:creationId xmlns:a16="http://schemas.microsoft.com/office/drawing/2014/main" id="{8A5A459A-85DF-4E98-9A2B-1BBB8C68FC17}"/>
              </a:ext>
            </a:extLst>
          </p:cNvPr>
          <p:cNvSpPr txBox="1"/>
          <p:nvPr/>
        </p:nvSpPr>
        <p:spPr>
          <a:xfrm>
            <a:off x="8519160" y="2987040"/>
            <a:ext cx="2209800" cy="1200329"/>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Go to the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group in the left pane and select </a:t>
            </a:r>
            <a:r>
              <a:rPr kumimoji="0" lang="en-IN" sz="1800" b="1" i="0" u="none" strike="noStrike" kern="1200" cap="none" spc="0" normalizeH="0" baseline="0" noProof="0" dirty="0" err="1">
                <a:ln>
                  <a:noFill/>
                </a:ln>
                <a:solidFill>
                  <a:prstClr val="black"/>
                </a:solidFill>
                <a:effectLst/>
                <a:uLnTx/>
                <a:uFillTx/>
                <a:latin typeface="Calibri" panose="020F0502020204030204"/>
                <a:ea typeface="+mn-ea"/>
                <a:cs typeface="+mn-cs"/>
              </a:rPr>
              <a:t>Realime</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 Database</a:t>
            </a:r>
          </a:p>
        </p:txBody>
      </p:sp>
    </p:spTree>
    <p:extLst>
      <p:ext uri="{BB962C8B-B14F-4D97-AF65-F5344CB8AC3E}">
        <p14:creationId xmlns:p14="http://schemas.microsoft.com/office/powerpoint/2010/main" val="3891536591"/>
      </p:ext>
    </p:extLst>
  </p:cSld>
  <p:clrMapOvr>
    <a:masterClrMapping/>
  </p:clrMapOvr>
  <mc:AlternateContent xmlns:mc="http://schemas.openxmlformats.org/markup-compatibility/2006" xmlns:p14="http://schemas.microsoft.com/office/powerpoint/2010/main">
    <mc:Choice Requires="p14">
      <p:transition spd="slow" p14:dur="2000" advTm="18796"/>
    </mc:Choice>
    <mc:Fallback xmlns="">
      <p:transition spd="slow" advTm="1879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2910D33-90D3-4685-BD3B-3BE79F052A46}"/>
              </a:ext>
            </a:extLst>
          </p:cNvPr>
          <p:cNvPicPr>
            <a:picLocks noChangeAspect="1"/>
          </p:cNvPicPr>
          <p:nvPr/>
        </p:nvPicPr>
        <p:blipFill>
          <a:blip r:embed="rId3"/>
          <a:stretch>
            <a:fillRect/>
          </a:stretch>
        </p:blipFill>
        <p:spPr>
          <a:xfrm>
            <a:off x="1419984" y="977235"/>
            <a:ext cx="9984059" cy="5616033"/>
          </a:xfrm>
          <a:prstGeom prst="rect">
            <a:avLst/>
          </a:prstGeom>
        </p:spPr>
      </p:pic>
      <p:sp>
        <p:nvSpPr>
          <p:cNvPr id="2" name="TextBox 1">
            <a:extLst>
              <a:ext uri="{FF2B5EF4-FFF2-40B4-BE49-F238E27FC236}">
                <a16:creationId xmlns:a16="http://schemas.microsoft.com/office/drawing/2014/main" id="{A08AF3B5-5B27-4F3F-8DEC-81F0E2952796}"/>
              </a:ext>
            </a:extLst>
          </p:cNvPr>
          <p:cNvSpPr txBox="1"/>
          <p:nvPr/>
        </p:nvSpPr>
        <p:spPr>
          <a:xfrm>
            <a:off x="8001000" y="2697480"/>
            <a:ext cx="1805940" cy="923330"/>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Click on the </a:t>
            </a:r>
            <a:r>
              <a:rPr kumimoji="0" lang="en-IN"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Create Database </a:t>
            </a:r>
            <a:r>
              <a:rPr kumimoji="0" lang="en-IN"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button</a:t>
            </a:r>
          </a:p>
        </p:txBody>
      </p:sp>
    </p:spTree>
    <p:extLst>
      <p:ext uri="{BB962C8B-B14F-4D97-AF65-F5344CB8AC3E}">
        <p14:creationId xmlns:p14="http://schemas.microsoft.com/office/powerpoint/2010/main" val="1165528134"/>
      </p:ext>
    </p:extLst>
  </p:cSld>
  <p:clrMapOvr>
    <a:masterClrMapping/>
  </p:clrMapOvr>
  <mc:AlternateContent xmlns:mc="http://schemas.openxmlformats.org/markup-compatibility/2006" xmlns:p14="http://schemas.microsoft.com/office/powerpoint/2010/main">
    <mc:Choice Requires="p14">
      <p:transition spd="slow" p14:dur="2000" advTm="17922"/>
    </mc:Choice>
    <mc:Fallback xmlns="">
      <p:transition spd="slow" advTm="179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13CE1E8-9B29-4329-9201-C2A628458FE8}"/>
              </a:ext>
            </a:extLst>
          </p:cNvPr>
          <p:cNvPicPr>
            <a:picLocks noChangeAspect="1"/>
          </p:cNvPicPr>
          <p:nvPr/>
        </p:nvPicPr>
        <p:blipFill>
          <a:blip r:embed="rId3"/>
          <a:stretch>
            <a:fillRect/>
          </a:stretch>
        </p:blipFill>
        <p:spPr>
          <a:xfrm>
            <a:off x="1125126" y="889853"/>
            <a:ext cx="9523141" cy="5356767"/>
          </a:xfrm>
          <a:prstGeom prst="rect">
            <a:avLst/>
          </a:prstGeom>
        </p:spPr>
      </p:pic>
    </p:spTree>
    <p:extLst>
      <p:ext uri="{BB962C8B-B14F-4D97-AF65-F5344CB8AC3E}">
        <p14:creationId xmlns:p14="http://schemas.microsoft.com/office/powerpoint/2010/main" val="3565994318"/>
      </p:ext>
    </p:extLst>
  </p:cSld>
  <p:clrMapOvr>
    <a:masterClrMapping/>
  </p:clrMapOvr>
  <mc:AlternateContent xmlns:mc="http://schemas.openxmlformats.org/markup-compatibility/2006" xmlns:p14="http://schemas.microsoft.com/office/powerpoint/2010/main">
    <mc:Choice Requires="p14">
      <p:transition spd="slow" p14:dur="2000" advTm="16928"/>
    </mc:Choice>
    <mc:Fallback xmlns="">
      <p:transition spd="slow" advTm="1692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0D56A549-44D3-4DA6-99C5-6450A1614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862" y="264732"/>
            <a:ext cx="1772529" cy="611671"/>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FF62516E-F097-4CB2-8C4D-09CB050789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0650" y="264732"/>
            <a:ext cx="2332489" cy="765834"/>
          </a:xfrm>
          <a:prstGeom prst="rect">
            <a:avLst/>
          </a:prstGeom>
        </p:spPr>
      </p:pic>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Audio 7">
            <a:hlinkClick r:id="" action="ppaction://media"/>
            <a:extLst>
              <a:ext uri="{FF2B5EF4-FFF2-40B4-BE49-F238E27FC236}">
                <a16:creationId xmlns:a16="http://schemas.microsoft.com/office/drawing/2014/main" id="{ED9C0AAB-3030-4F1C-BD7B-768717F618DF}"/>
              </a:ext>
            </a:extLst>
          </p:cNvPr>
          <p:cNvPicPr>
            <a:picLocks noChangeAspect="1"/>
          </p:cNvPicPr>
          <p:nvPr/>
        </p:nvPicPr>
        <p:blipFill>
          <a:blip r:embed="rId5"/>
          <a:stretch>
            <a:fillRect/>
          </a:stretch>
        </p:blipFill>
        <p:spPr>
          <a:xfrm>
            <a:off x="11404043" y="6105906"/>
            <a:ext cx="487362" cy="487362"/>
          </a:xfrm>
          <a:prstGeom prst="rect">
            <a:avLst/>
          </a:prstGeom>
        </p:spPr>
      </p:pic>
      <p:pic>
        <p:nvPicPr>
          <p:cNvPr id="3" name="Picture 2">
            <a:extLst>
              <a:ext uri="{FF2B5EF4-FFF2-40B4-BE49-F238E27FC236}">
                <a16:creationId xmlns:a16="http://schemas.microsoft.com/office/drawing/2014/main" id="{9E2B64E7-8237-4B85-B665-123561D40852}"/>
              </a:ext>
            </a:extLst>
          </p:cNvPr>
          <p:cNvPicPr>
            <a:picLocks noChangeAspect="1"/>
          </p:cNvPicPr>
          <p:nvPr/>
        </p:nvPicPr>
        <p:blipFill>
          <a:blip r:embed="rId6"/>
          <a:stretch>
            <a:fillRect/>
          </a:stretch>
        </p:blipFill>
        <p:spPr>
          <a:xfrm>
            <a:off x="0" y="0"/>
            <a:ext cx="12192000" cy="6858000"/>
          </a:xfrm>
          <a:prstGeom prst="rect">
            <a:avLst/>
          </a:prstGeom>
        </p:spPr>
      </p:pic>
      <p:sp>
        <p:nvSpPr>
          <p:cNvPr id="2" name="Freeform: Shape 1">
            <a:extLst>
              <a:ext uri="{FF2B5EF4-FFF2-40B4-BE49-F238E27FC236}">
                <a16:creationId xmlns:a16="http://schemas.microsoft.com/office/drawing/2014/main" id="{4EB3EC38-7B27-44AD-800B-919291F3FFF1}"/>
              </a:ext>
            </a:extLst>
          </p:cNvPr>
          <p:cNvSpPr/>
          <p:nvPr/>
        </p:nvSpPr>
        <p:spPr>
          <a:xfrm>
            <a:off x="1884556" y="3936380"/>
            <a:ext cx="2313334" cy="611671"/>
          </a:xfrm>
          <a:custGeom>
            <a:avLst/>
            <a:gdLst>
              <a:gd name="connsiteX0" fmla="*/ 0 w 2313334"/>
              <a:gd name="connsiteY0" fmla="*/ 78059 h 925552"/>
              <a:gd name="connsiteX1" fmla="*/ 133815 w 2313334"/>
              <a:gd name="connsiteY1" fmla="*/ 89210 h 925552"/>
              <a:gd name="connsiteX2" fmla="*/ 189571 w 2313334"/>
              <a:gd name="connsiteY2" fmla="*/ 100361 h 925552"/>
              <a:gd name="connsiteX3" fmla="*/ 423746 w 2313334"/>
              <a:gd name="connsiteY3" fmla="*/ 78059 h 925552"/>
              <a:gd name="connsiteX4" fmla="*/ 579864 w 2313334"/>
              <a:gd name="connsiteY4" fmla="*/ 66908 h 925552"/>
              <a:gd name="connsiteX5" fmla="*/ 780585 w 2313334"/>
              <a:gd name="connsiteY5" fmla="*/ 22303 h 925552"/>
              <a:gd name="connsiteX6" fmla="*/ 892098 w 2313334"/>
              <a:gd name="connsiteY6" fmla="*/ 0 h 925552"/>
              <a:gd name="connsiteX7" fmla="*/ 1460810 w 2313334"/>
              <a:gd name="connsiteY7" fmla="*/ 22303 h 925552"/>
              <a:gd name="connsiteX8" fmla="*/ 1918010 w 2313334"/>
              <a:gd name="connsiteY8" fmla="*/ 156118 h 925552"/>
              <a:gd name="connsiteX9" fmla="*/ 2062976 w 2313334"/>
              <a:gd name="connsiteY9" fmla="*/ 245327 h 925552"/>
              <a:gd name="connsiteX10" fmla="*/ 2219093 w 2313334"/>
              <a:gd name="connsiteY10" fmla="*/ 334537 h 925552"/>
              <a:gd name="connsiteX11" fmla="*/ 2252546 w 2313334"/>
              <a:gd name="connsiteY11" fmla="*/ 401444 h 925552"/>
              <a:gd name="connsiteX12" fmla="*/ 2308303 w 2313334"/>
              <a:gd name="connsiteY12" fmla="*/ 490654 h 925552"/>
              <a:gd name="connsiteX13" fmla="*/ 2297151 w 2313334"/>
              <a:gd name="connsiteY13" fmla="*/ 713679 h 925552"/>
              <a:gd name="connsiteX14" fmla="*/ 2174488 w 2313334"/>
              <a:gd name="connsiteY14" fmla="*/ 814040 h 925552"/>
              <a:gd name="connsiteX15" fmla="*/ 2040673 w 2313334"/>
              <a:gd name="connsiteY15" fmla="*/ 869796 h 925552"/>
              <a:gd name="connsiteX16" fmla="*/ 1906859 w 2313334"/>
              <a:gd name="connsiteY16" fmla="*/ 880947 h 925552"/>
              <a:gd name="connsiteX17" fmla="*/ 1460810 w 2313334"/>
              <a:gd name="connsiteY17" fmla="*/ 892098 h 925552"/>
              <a:gd name="connsiteX18" fmla="*/ 914400 w 2313334"/>
              <a:gd name="connsiteY18" fmla="*/ 925552 h 925552"/>
              <a:gd name="connsiteX19" fmla="*/ 457200 w 2313334"/>
              <a:gd name="connsiteY19" fmla="*/ 858644 h 925552"/>
              <a:gd name="connsiteX20" fmla="*/ 234176 w 2313334"/>
              <a:gd name="connsiteY20" fmla="*/ 769435 h 925552"/>
              <a:gd name="connsiteX21" fmla="*/ 133815 w 2313334"/>
              <a:gd name="connsiteY21" fmla="*/ 724830 h 925552"/>
              <a:gd name="connsiteX22" fmla="*/ 100361 w 2313334"/>
              <a:gd name="connsiteY22" fmla="*/ 657922 h 925552"/>
              <a:gd name="connsiteX23" fmla="*/ 66907 w 2313334"/>
              <a:gd name="connsiteY23" fmla="*/ 591015 h 925552"/>
              <a:gd name="connsiteX24" fmla="*/ 44605 w 2313334"/>
              <a:gd name="connsiteY24" fmla="*/ 479503 h 925552"/>
              <a:gd name="connsiteX25" fmla="*/ 33454 w 2313334"/>
              <a:gd name="connsiteY25" fmla="*/ 434898 h 925552"/>
              <a:gd name="connsiteX26" fmla="*/ 44605 w 2313334"/>
              <a:gd name="connsiteY26" fmla="*/ 211874 h 925552"/>
              <a:gd name="connsiteX27" fmla="*/ 78059 w 2313334"/>
              <a:gd name="connsiteY27" fmla="*/ 189571 h 925552"/>
              <a:gd name="connsiteX28" fmla="*/ 144966 w 2313334"/>
              <a:gd name="connsiteY28" fmla="*/ 144966 h 92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3334" h="925552">
                <a:moveTo>
                  <a:pt x="0" y="78059"/>
                </a:moveTo>
                <a:cubicBezTo>
                  <a:pt x="44605" y="81776"/>
                  <a:pt x="89362" y="83980"/>
                  <a:pt x="133815" y="89210"/>
                </a:cubicBezTo>
                <a:cubicBezTo>
                  <a:pt x="152639" y="91424"/>
                  <a:pt x="170632" y="101089"/>
                  <a:pt x="189571" y="100361"/>
                </a:cubicBezTo>
                <a:cubicBezTo>
                  <a:pt x="267925" y="97347"/>
                  <a:pt x="345621" y="84755"/>
                  <a:pt x="423746" y="78059"/>
                </a:cubicBezTo>
                <a:cubicBezTo>
                  <a:pt x="475727" y="73604"/>
                  <a:pt x="527825" y="70625"/>
                  <a:pt x="579864" y="66908"/>
                </a:cubicBezTo>
                <a:lnTo>
                  <a:pt x="780585" y="22303"/>
                </a:lnTo>
                <a:cubicBezTo>
                  <a:pt x="817651" y="14360"/>
                  <a:pt x="892098" y="0"/>
                  <a:pt x="892098" y="0"/>
                </a:cubicBezTo>
                <a:cubicBezTo>
                  <a:pt x="1081669" y="7434"/>
                  <a:pt x="1271604" y="8391"/>
                  <a:pt x="1460810" y="22303"/>
                </a:cubicBezTo>
                <a:cubicBezTo>
                  <a:pt x="1592455" y="31983"/>
                  <a:pt x="1815624" y="93112"/>
                  <a:pt x="1918010" y="156118"/>
                </a:cubicBezTo>
                <a:cubicBezTo>
                  <a:pt x="1966332" y="185854"/>
                  <a:pt x="2013966" y="216738"/>
                  <a:pt x="2062976" y="245327"/>
                </a:cubicBezTo>
                <a:cubicBezTo>
                  <a:pt x="2258512" y="359390"/>
                  <a:pt x="2129302" y="274678"/>
                  <a:pt x="2219093" y="334537"/>
                </a:cubicBezTo>
                <a:cubicBezTo>
                  <a:pt x="2230244" y="356839"/>
                  <a:pt x="2240175" y="379795"/>
                  <a:pt x="2252546" y="401444"/>
                </a:cubicBezTo>
                <a:cubicBezTo>
                  <a:pt x="2269944" y="431891"/>
                  <a:pt x="2303344" y="455939"/>
                  <a:pt x="2308303" y="490654"/>
                </a:cubicBezTo>
                <a:cubicBezTo>
                  <a:pt x="2318830" y="564340"/>
                  <a:pt x="2311749" y="640690"/>
                  <a:pt x="2297151" y="713679"/>
                </a:cubicBezTo>
                <a:cubicBezTo>
                  <a:pt x="2287983" y="759518"/>
                  <a:pt x="2205020" y="799577"/>
                  <a:pt x="2174488" y="814040"/>
                </a:cubicBezTo>
                <a:cubicBezTo>
                  <a:pt x="2130818" y="834726"/>
                  <a:pt x="2087552" y="858076"/>
                  <a:pt x="2040673" y="869796"/>
                </a:cubicBezTo>
                <a:cubicBezTo>
                  <a:pt x="1997250" y="880652"/>
                  <a:pt x="1951585" y="879227"/>
                  <a:pt x="1906859" y="880947"/>
                </a:cubicBezTo>
                <a:cubicBezTo>
                  <a:pt x="1758239" y="886663"/>
                  <a:pt x="1609493" y="888381"/>
                  <a:pt x="1460810" y="892098"/>
                </a:cubicBezTo>
                <a:lnTo>
                  <a:pt x="914400" y="925552"/>
                </a:lnTo>
                <a:cubicBezTo>
                  <a:pt x="661062" y="898408"/>
                  <a:pt x="652894" y="910142"/>
                  <a:pt x="457200" y="858644"/>
                </a:cubicBezTo>
                <a:cubicBezTo>
                  <a:pt x="394574" y="842164"/>
                  <a:pt x="272235" y="788465"/>
                  <a:pt x="234176" y="769435"/>
                </a:cubicBezTo>
                <a:cubicBezTo>
                  <a:pt x="156755" y="730724"/>
                  <a:pt x="190924" y="743866"/>
                  <a:pt x="133815" y="724830"/>
                </a:cubicBezTo>
                <a:cubicBezTo>
                  <a:pt x="91275" y="682290"/>
                  <a:pt x="127764" y="726429"/>
                  <a:pt x="100361" y="657922"/>
                </a:cubicBezTo>
                <a:cubicBezTo>
                  <a:pt x="91100" y="634771"/>
                  <a:pt x="78058" y="613317"/>
                  <a:pt x="66907" y="591015"/>
                </a:cubicBezTo>
                <a:cubicBezTo>
                  <a:pt x="41006" y="487409"/>
                  <a:pt x="71946" y="616211"/>
                  <a:pt x="44605" y="479503"/>
                </a:cubicBezTo>
                <a:cubicBezTo>
                  <a:pt x="41599" y="464475"/>
                  <a:pt x="37171" y="449766"/>
                  <a:pt x="33454" y="434898"/>
                </a:cubicBezTo>
                <a:cubicBezTo>
                  <a:pt x="37171" y="360557"/>
                  <a:pt x="31290" y="285108"/>
                  <a:pt x="44605" y="211874"/>
                </a:cubicBezTo>
                <a:cubicBezTo>
                  <a:pt x="47002" y="198688"/>
                  <a:pt x="67153" y="197361"/>
                  <a:pt x="78059" y="189571"/>
                </a:cubicBezTo>
                <a:cubicBezTo>
                  <a:pt x="137855" y="146860"/>
                  <a:pt x="102221" y="166340"/>
                  <a:pt x="144966" y="14496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FC96C23-544D-4F92-AE4E-5EE8AEDA3B90}"/>
              </a:ext>
            </a:extLst>
          </p:cNvPr>
          <p:cNvSpPr txBox="1"/>
          <p:nvPr/>
        </p:nvSpPr>
        <p:spPr>
          <a:xfrm>
            <a:off x="3523785" y="5168906"/>
            <a:ext cx="2486722" cy="1200329"/>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Start the database in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Test Mode.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Default option will be in Locked mode</a:t>
            </a:r>
          </a:p>
        </p:txBody>
      </p:sp>
    </p:spTree>
    <p:extLst>
      <p:ext uri="{BB962C8B-B14F-4D97-AF65-F5344CB8AC3E}">
        <p14:creationId xmlns:p14="http://schemas.microsoft.com/office/powerpoint/2010/main" val="4126500523"/>
      </p:ext>
    </p:extLst>
  </p:cSld>
  <p:clrMapOvr>
    <a:masterClrMapping/>
  </p:clrMapOvr>
  <mc:AlternateContent xmlns:mc="http://schemas.openxmlformats.org/markup-compatibility/2006" xmlns:p14="http://schemas.microsoft.com/office/powerpoint/2010/main">
    <mc:Choice Requires="p14">
      <p:transition spd="slow" p14:dur="2000" advTm="19738"/>
    </mc:Choice>
    <mc:Fallback xmlns="">
      <p:transition spd="slow" advTm="1973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02126AA-016B-44CC-93F5-8BACFA991818}"/>
              </a:ext>
            </a:extLst>
          </p:cNvPr>
          <p:cNvPicPr>
            <a:picLocks noChangeAspect="1"/>
          </p:cNvPicPr>
          <p:nvPr/>
        </p:nvPicPr>
        <p:blipFill>
          <a:blip r:embed="rId3"/>
          <a:stretch>
            <a:fillRect/>
          </a:stretch>
        </p:blipFill>
        <p:spPr>
          <a:xfrm>
            <a:off x="591015" y="1092232"/>
            <a:ext cx="9779620" cy="5501036"/>
          </a:xfrm>
          <a:prstGeom prst="rect">
            <a:avLst/>
          </a:prstGeom>
        </p:spPr>
      </p:pic>
      <p:sp>
        <p:nvSpPr>
          <p:cNvPr id="2" name="Rectangle 1">
            <a:extLst>
              <a:ext uri="{FF2B5EF4-FFF2-40B4-BE49-F238E27FC236}">
                <a16:creationId xmlns:a16="http://schemas.microsoft.com/office/drawing/2014/main" id="{467272EE-8C9C-429D-AA4F-BDE55CF743C2}"/>
              </a:ext>
            </a:extLst>
          </p:cNvPr>
          <p:cNvSpPr/>
          <p:nvPr/>
        </p:nvSpPr>
        <p:spPr>
          <a:xfrm>
            <a:off x="3808071" y="4004841"/>
            <a:ext cx="2048719" cy="144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E67C8E6-07E0-4FC4-B63E-827B9DA0444D}"/>
              </a:ext>
            </a:extLst>
          </p:cNvPr>
          <p:cNvSpPr/>
          <p:nvPr/>
        </p:nvSpPr>
        <p:spPr>
          <a:xfrm>
            <a:off x="3159889" y="4537276"/>
            <a:ext cx="2048719" cy="144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D01A62A-0924-426F-B765-C804F65A918D}"/>
              </a:ext>
            </a:extLst>
          </p:cNvPr>
          <p:cNvSpPr/>
          <p:nvPr/>
        </p:nvSpPr>
        <p:spPr>
          <a:xfrm>
            <a:off x="3178098" y="3635298"/>
            <a:ext cx="3178097" cy="802887"/>
          </a:xfrm>
          <a:custGeom>
            <a:avLst/>
            <a:gdLst>
              <a:gd name="connsiteX0" fmla="*/ 111512 w 3178097"/>
              <a:gd name="connsiteY0" fmla="*/ 167268 h 802887"/>
              <a:gd name="connsiteX1" fmla="*/ 903248 w 3178097"/>
              <a:gd name="connsiteY1" fmla="*/ 89209 h 802887"/>
              <a:gd name="connsiteX2" fmla="*/ 1115122 w 3178097"/>
              <a:gd name="connsiteY2" fmla="*/ 33453 h 802887"/>
              <a:gd name="connsiteX3" fmla="*/ 1349297 w 3178097"/>
              <a:gd name="connsiteY3" fmla="*/ 0 h 802887"/>
              <a:gd name="connsiteX4" fmla="*/ 2520175 w 3178097"/>
              <a:gd name="connsiteY4" fmla="*/ 44604 h 802887"/>
              <a:gd name="connsiteX5" fmla="*/ 2698595 w 3178097"/>
              <a:gd name="connsiteY5" fmla="*/ 78058 h 802887"/>
              <a:gd name="connsiteX6" fmla="*/ 2765502 w 3178097"/>
              <a:gd name="connsiteY6" fmla="*/ 122663 h 802887"/>
              <a:gd name="connsiteX7" fmla="*/ 2810107 w 3178097"/>
              <a:gd name="connsiteY7" fmla="*/ 167268 h 802887"/>
              <a:gd name="connsiteX8" fmla="*/ 2921619 w 3178097"/>
              <a:gd name="connsiteY8" fmla="*/ 200722 h 802887"/>
              <a:gd name="connsiteX9" fmla="*/ 3077736 w 3178097"/>
              <a:gd name="connsiteY9" fmla="*/ 223024 h 802887"/>
              <a:gd name="connsiteX10" fmla="*/ 3122341 w 3178097"/>
              <a:gd name="connsiteY10" fmla="*/ 245326 h 802887"/>
              <a:gd name="connsiteX11" fmla="*/ 3166946 w 3178097"/>
              <a:gd name="connsiteY11" fmla="*/ 256478 h 802887"/>
              <a:gd name="connsiteX12" fmla="*/ 3178097 w 3178097"/>
              <a:gd name="connsiteY12" fmla="*/ 301082 h 802887"/>
              <a:gd name="connsiteX13" fmla="*/ 3166946 w 3178097"/>
              <a:gd name="connsiteY13" fmla="*/ 401443 h 802887"/>
              <a:gd name="connsiteX14" fmla="*/ 3133492 w 3178097"/>
              <a:gd name="connsiteY14" fmla="*/ 446048 h 802887"/>
              <a:gd name="connsiteX15" fmla="*/ 3088887 w 3178097"/>
              <a:gd name="connsiteY15" fmla="*/ 501804 h 802887"/>
              <a:gd name="connsiteX16" fmla="*/ 3055434 w 3178097"/>
              <a:gd name="connsiteY16" fmla="*/ 579863 h 802887"/>
              <a:gd name="connsiteX17" fmla="*/ 3021980 w 3178097"/>
              <a:gd name="connsiteY17" fmla="*/ 613317 h 802887"/>
              <a:gd name="connsiteX18" fmla="*/ 2910468 w 3178097"/>
              <a:gd name="connsiteY18" fmla="*/ 669073 h 802887"/>
              <a:gd name="connsiteX19" fmla="*/ 2085278 w 3178097"/>
              <a:gd name="connsiteY19" fmla="*/ 691375 h 802887"/>
              <a:gd name="connsiteX20" fmla="*/ 1839951 w 3178097"/>
              <a:gd name="connsiteY20" fmla="*/ 713678 h 802887"/>
              <a:gd name="connsiteX21" fmla="*/ 1806497 w 3178097"/>
              <a:gd name="connsiteY21" fmla="*/ 724829 h 802887"/>
              <a:gd name="connsiteX22" fmla="*/ 1728439 w 3178097"/>
              <a:gd name="connsiteY22" fmla="*/ 747131 h 802887"/>
              <a:gd name="connsiteX23" fmla="*/ 1661531 w 3178097"/>
              <a:gd name="connsiteY23" fmla="*/ 758282 h 802887"/>
              <a:gd name="connsiteX24" fmla="*/ 1594624 w 3178097"/>
              <a:gd name="connsiteY24" fmla="*/ 780585 h 802887"/>
              <a:gd name="connsiteX25" fmla="*/ 1538868 w 3178097"/>
              <a:gd name="connsiteY25" fmla="*/ 802887 h 802887"/>
              <a:gd name="connsiteX26" fmla="*/ 1193180 w 3178097"/>
              <a:gd name="connsiteY26" fmla="*/ 769434 h 802887"/>
              <a:gd name="connsiteX27" fmla="*/ 936702 w 3178097"/>
              <a:gd name="connsiteY27" fmla="*/ 747131 h 802887"/>
              <a:gd name="connsiteX28" fmla="*/ 791736 w 3178097"/>
              <a:gd name="connsiteY28" fmla="*/ 735980 h 802887"/>
              <a:gd name="connsiteX29" fmla="*/ 535258 w 3178097"/>
              <a:gd name="connsiteY29" fmla="*/ 713678 h 802887"/>
              <a:gd name="connsiteX30" fmla="*/ 144965 w 3178097"/>
              <a:gd name="connsiteY30" fmla="*/ 702526 h 802887"/>
              <a:gd name="connsiteX31" fmla="*/ 44604 w 3178097"/>
              <a:gd name="connsiteY31" fmla="*/ 613317 h 802887"/>
              <a:gd name="connsiteX32" fmla="*/ 33453 w 3178097"/>
              <a:gd name="connsiteY32" fmla="*/ 557561 h 802887"/>
              <a:gd name="connsiteX33" fmla="*/ 11151 w 3178097"/>
              <a:gd name="connsiteY33" fmla="*/ 535258 h 802887"/>
              <a:gd name="connsiteX34" fmla="*/ 0 w 3178097"/>
              <a:gd name="connsiteY34" fmla="*/ 479502 h 802887"/>
              <a:gd name="connsiteX35" fmla="*/ 22302 w 3178097"/>
              <a:gd name="connsiteY35" fmla="*/ 345687 h 802887"/>
              <a:gd name="connsiteX36" fmla="*/ 44604 w 3178097"/>
              <a:gd name="connsiteY36" fmla="*/ 289931 h 802887"/>
              <a:gd name="connsiteX37" fmla="*/ 100361 w 3178097"/>
              <a:gd name="connsiteY37" fmla="*/ 267629 h 802887"/>
              <a:gd name="connsiteX38" fmla="*/ 133814 w 3178097"/>
              <a:gd name="connsiteY38" fmla="*/ 245326 h 802887"/>
              <a:gd name="connsiteX39" fmla="*/ 245326 w 3178097"/>
              <a:gd name="connsiteY39" fmla="*/ 200722 h 802887"/>
              <a:gd name="connsiteX40" fmla="*/ 356839 w 3178097"/>
              <a:gd name="connsiteY40" fmla="*/ 156117 h 802887"/>
              <a:gd name="connsiteX41" fmla="*/ 434897 w 3178097"/>
              <a:gd name="connsiteY41" fmla="*/ 144965 h 80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78097" h="802887">
                <a:moveTo>
                  <a:pt x="111512" y="167268"/>
                </a:moveTo>
                <a:cubicBezTo>
                  <a:pt x="441958" y="147240"/>
                  <a:pt x="566049" y="148367"/>
                  <a:pt x="903248" y="89209"/>
                </a:cubicBezTo>
                <a:cubicBezTo>
                  <a:pt x="975179" y="76590"/>
                  <a:pt x="1043511" y="47775"/>
                  <a:pt x="1115122" y="33453"/>
                </a:cubicBezTo>
                <a:cubicBezTo>
                  <a:pt x="1192442" y="17989"/>
                  <a:pt x="1271239" y="11151"/>
                  <a:pt x="1349297" y="0"/>
                </a:cubicBezTo>
                <a:cubicBezTo>
                  <a:pt x="1882879" y="7309"/>
                  <a:pt x="2069206" y="-11767"/>
                  <a:pt x="2520175" y="44604"/>
                </a:cubicBezTo>
                <a:cubicBezTo>
                  <a:pt x="2580217" y="52109"/>
                  <a:pt x="2639122" y="66907"/>
                  <a:pt x="2698595" y="78058"/>
                </a:cubicBezTo>
                <a:cubicBezTo>
                  <a:pt x="2720897" y="92926"/>
                  <a:pt x="2744572" y="105919"/>
                  <a:pt x="2765502" y="122663"/>
                </a:cubicBezTo>
                <a:cubicBezTo>
                  <a:pt x="2781921" y="135798"/>
                  <a:pt x="2793285" y="154652"/>
                  <a:pt x="2810107" y="167268"/>
                </a:cubicBezTo>
                <a:cubicBezTo>
                  <a:pt x="2846220" y="194353"/>
                  <a:pt x="2877372" y="194085"/>
                  <a:pt x="2921619" y="200722"/>
                </a:cubicBezTo>
                <a:lnTo>
                  <a:pt x="3077736" y="223024"/>
                </a:lnTo>
                <a:cubicBezTo>
                  <a:pt x="3092604" y="230458"/>
                  <a:pt x="3106776" y="239489"/>
                  <a:pt x="3122341" y="245326"/>
                </a:cubicBezTo>
                <a:cubicBezTo>
                  <a:pt x="3136691" y="250707"/>
                  <a:pt x="3156109" y="245641"/>
                  <a:pt x="3166946" y="256478"/>
                </a:cubicBezTo>
                <a:cubicBezTo>
                  <a:pt x="3177783" y="267315"/>
                  <a:pt x="3174380" y="286214"/>
                  <a:pt x="3178097" y="301082"/>
                </a:cubicBezTo>
                <a:cubicBezTo>
                  <a:pt x="3174380" y="334536"/>
                  <a:pt x="3176845" y="369272"/>
                  <a:pt x="3166946" y="401443"/>
                </a:cubicBezTo>
                <a:cubicBezTo>
                  <a:pt x="3161480" y="419207"/>
                  <a:pt x="3144295" y="430924"/>
                  <a:pt x="3133492" y="446048"/>
                </a:cubicBezTo>
                <a:cubicBezTo>
                  <a:pt x="3098323" y="495284"/>
                  <a:pt x="3126186" y="464507"/>
                  <a:pt x="3088887" y="501804"/>
                </a:cubicBezTo>
                <a:cubicBezTo>
                  <a:pt x="3079787" y="529104"/>
                  <a:pt x="3072658" y="555749"/>
                  <a:pt x="3055434" y="579863"/>
                </a:cubicBezTo>
                <a:cubicBezTo>
                  <a:pt x="3046268" y="592696"/>
                  <a:pt x="3034428" y="603635"/>
                  <a:pt x="3021980" y="613317"/>
                </a:cubicBezTo>
                <a:cubicBezTo>
                  <a:pt x="2989626" y="638481"/>
                  <a:pt x="2954029" y="667398"/>
                  <a:pt x="2910468" y="669073"/>
                </a:cubicBezTo>
                <a:cubicBezTo>
                  <a:pt x="2635508" y="679648"/>
                  <a:pt x="2360341" y="683941"/>
                  <a:pt x="2085278" y="691375"/>
                </a:cubicBezTo>
                <a:cubicBezTo>
                  <a:pt x="2039124" y="694925"/>
                  <a:pt x="1896546" y="704245"/>
                  <a:pt x="1839951" y="713678"/>
                </a:cubicBezTo>
                <a:cubicBezTo>
                  <a:pt x="1828356" y="715610"/>
                  <a:pt x="1817756" y="721451"/>
                  <a:pt x="1806497" y="724829"/>
                </a:cubicBezTo>
                <a:cubicBezTo>
                  <a:pt x="1780578" y="732605"/>
                  <a:pt x="1754807" y="741046"/>
                  <a:pt x="1728439" y="747131"/>
                </a:cubicBezTo>
                <a:cubicBezTo>
                  <a:pt x="1706408" y="752215"/>
                  <a:pt x="1683834" y="754565"/>
                  <a:pt x="1661531" y="758282"/>
                </a:cubicBezTo>
                <a:cubicBezTo>
                  <a:pt x="1639229" y="765716"/>
                  <a:pt x="1616717" y="772551"/>
                  <a:pt x="1594624" y="780585"/>
                </a:cubicBezTo>
                <a:cubicBezTo>
                  <a:pt x="1575812" y="787426"/>
                  <a:pt x="1558885" y="802887"/>
                  <a:pt x="1538868" y="802887"/>
                </a:cubicBezTo>
                <a:cubicBezTo>
                  <a:pt x="1488168" y="802887"/>
                  <a:pt x="1281630" y="779262"/>
                  <a:pt x="1193180" y="769434"/>
                </a:cubicBezTo>
                <a:cubicBezTo>
                  <a:pt x="1077374" y="740481"/>
                  <a:pt x="1175835" y="762077"/>
                  <a:pt x="936702" y="747131"/>
                </a:cubicBezTo>
                <a:cubicBezTo>
                  <a:pt x="888332" y="744108"/>
                  <a:pt x="840033" y="740005"/>
                  <a:pt x="791736" y="735980"/>
                </a:cubicBezTo>
                <a:cubicBezTo>
                  <a:pt x="706217" y="728854"/>
                  <a:pt x="621038" y="716129"/>
                  <a:pt x="535258" y="713678"/>
                </a:cubicBezTo>
                <a:lnTo>
                  <a:pt x="144965" y="702526"/>
                </a:lnTo>
                <a:cubicBezTo>
                  <a:pt x="62594" y="647613"/>
                  <a:pt x="94140" y="679365"/>
                  <a:pt x="44604" y="613317"/>
                </a:cubicBezTo>
                <a:cubicBezTo>
                  <a:pt x="40887" y="594732"/>
                  <a:pt x="40919" y="574982"/>
                  <a:pt x="33453" y="557561"/>
                </a:cubicBezTo>
                <a:cubicBezTo>
                  <a:pt x="29312" y="547898"/>
                  <a:pt x="15292" y="544921"/>
                  <a:pt x="11151" y="535258"/>
                </a:cubicBezTo>
                <a:cubicBezTo>
                  <a:pt x="3685" y="517837"/>
                  <a:pt x="3717" y="498087"/>
                  <a:pt x="0" y="479502"/>
                </a:cubicBezTo>
                <a:cubicBezTo>
                  <a:pt x="7434" y="434897"/>
                  <a:pt x="11945" y="389705"/>
                  <a:pt x="22302" y="345687"/>
                </a:cubicBezTo>
                <a:cubicBezTo>
                  <a:pt x="26887" y="326202"/>
                  <a:pt x="30450" y="304085"/>
                  <a:pt x="44604" y="289931"/>
                </a:cubicBezTo>
                <a:cubicBezTo>
                  <a:pt x="58758" y="275777"/>
                  <a:pt x="82457" y="276581"/>
                  <a:pt x="100361" y="267629"/>
                </a:cubicBezTo>
                <a:cubicBezTo>
                  <a:pt x="112348" y="261635"/>
                  <a:pt x="121827" y="251320"/>
                  <a:pt x="133814" y="245326"/>
                </a:cubicBezTo>
                <a:cubicBezTo>
                  <a:pt x="327487" y="148489"/>
                  <a:pt x="141498" y="245220"/>
                  <a:pt x="245326" y="200722"/>
                </a:cubicBezTo>
                <a:cubicBezTo>
                  <a:pt x="304350" y="175426"/>
                  <a:pt x="283506" y="173040"/>
                  <a:pt x="356839" y="156117"/>
                </a:cubicBezTo>
                <a:cubicBezTo>
                  <a:pt x="382449" y="150207"/>
                  <a:pt x="408878" y="148682"/>
                  <a:pt x="434897" y="14496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09E12C6-1FF2-43EA-A4DC-D6F1BB017F85}"/>
              </a:ext>
            </a:extLst>
          </p:cNvPr>
          <p:cNvSpPr txBox="1"/>
          <p:nvPr/>
        </p:nvSpPr>
        <p:spPr>
          <a:xfrm>
            <a:off x="6813395" y="3735659"/>
            <a:ext cx="3305598" cy="646331"/>
          </a:xfrm>
          <a:prstGeom prst="rect">
            <a:avLst/>
          </a:prstGeom>
          <a:noFill/>
          <a:ln w="571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he host name/URL of your database</a:t>
            </a:r>
          </a:p>
        </p:txBody>
      </p:sp>
    </p:spTree>
    <p:extLst>
      <p:ext uri="{BB962C8B-B14F-4D97-AF65-F5344CB8AC3E}">
        <p14:creationId xmlns:p14="http://schemas.microsoft.com/office/powerpoint/2010/main" val="1648243066"/>
      </p:ext>
    </p:extLst>
  </p:cSld>
  <p:clrMapOvr>
    <a:masterClrMapping/>
  </p:clrMapOvr>
  <mc:AlternateContent xmlns:mc="http://schemas.openxmlformats.org/markup-compatibility/2006" xmlns:p14="http://schemas.microsoft.com/office/powerpoint/2010/main">
    <mc:Choice Requires="p14">
      <p:transition spd="slow" p14:dur="2000" advTm="19474"/>
    </mc:Choice>
    <mc:Fallback xmlns="">
      <p:transition spd="slow" advTm="19474"/>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Audio 7">
            <a:hlinkClick r:id="" action="ppaction://media"/>
            <a:extLst>
              <a:ext uri="{FF2B5EF4-FFF2-40B4-BE49-F238E27FC236}">
                <a16:creationId xmlns:a16="http://schemas.microsoft.com/office/drawing/2014/main" id="{ED9C0AAB-3030-4F1C-BD7B-768717F618DF}"/>
              </a:ext>
            </a:extLst>
          </p:cNvPr>
          <p:cNvPicPr>
            <a:picLocks noChangeAspect="1"/>
          </p:cNvPicPr>
          <p:nvPr/>
        </p:nvPicPr>
        <p:blipFill>
          <a:blip r:embed="rId3"/>
          <a:stretch>
            <a:fillRect/>
          </a:stretch>
        </p:blipFill>
        <p:spPr>
          <a:xfrm>
            <a:off x="11404043" y="6105906"/>
            <a:ext cx="487362" cy="487362"/>
          </a:xfrm>
          <a:prstGeom prst="rect">
            <a:avLst/>
          </a:prstGeom>
        </p:spPr>
      </p:pic>
      <p:pic>
        <p:nvPicPr>
          <p:cNvPr id="3" name="Picture 2">
            <a:extLst>
              <a:ext uri="{FF2B5EF4-FFF2-40B4-BE49-F238E27FC236}">
                <a16:creationId xmlns:a16="http://schemas.microsoft.com/office/drawing/2014/main" id="{8C57176C-1AFE-4DDB-BDF7-B39E4A0F0FF7}"/>
              </a:ext>
            </a:extLst>
          </p:cNvPr>
          <p:cNvPicPr>
            <a:picLocks noChangeAspect="1"/>
          </p:cNvPicPr>
          <p:nvPr/>
        </p:nvPicPr>
        <p:blipFill>
          <a:blip r:embed="rId4"/>
          <a:stretch>
            <a:fillRect/>
          </a:stretch>
        </p:blipFill>
        <p:spPr>
          <a:xfrm>
            <a:off x="903248" y="1055434"/>
            <a:ext cx="9433932" cy="5306587"/>
          </a:xfrm>
          <a:prstGeom prst="rect">
            <a:avLst/>
          </a:prstGeom>
        </p:spPr>
      </p:pic>
      <p:sp>
        <p:nvSpPr>
          <p:cNvPr id="2" name="Rectangle 1">
            <a:extLst>
              <a:ext uri="{FF2B5EF4-FFF2-40B4-BE49-F238E27FC236}">
                <a16:creationId xmlns:a16="http://schemas.microsoft.com/office/drawing/2014/main" id="{4D0E2000-0030-4B01-9A05-3C98BC4A5422}"/>
              </a:ext>
            </a:extLst>
          </p:cNvPr>
          <p:cNvSpPr/>
          <p:nvPr/>
        </p:nvSpPr>
        <p:spPr>
          <a:xfrm>
            <a:off x="4053840" y="3909060"/>
            <a:ext cx="1417320" cy="106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23A579B-6BDF-44C3-867D-144AB19B2996}"/>
              </a:ext>
            </a:extLst>
          </p:cNvPr>
          <p:cNvSpPr/>
          <p:nvPr/>
        </p:nvSpPr>
        <p:spPr>
          <a:xfrm>
            <a:off x="3390900" y="4404360"/>
            <a:ext cx="17145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516994"/>
      </p:ext>
    </p:extLst>
  </p:cSld>
  <p:clrMapOvr>
    <a:masterClrMapping/>
  </p:clrMapOvr>
  <mc:AlternateContent xmlns:mc="http://schemas.openxmlformats.org/markup-compatibility/2006" xmlns:p14="http://schemas.microsoft.com/office/powerpoint/2010/main">
    <mc:Choice Requires="p14">
      <p:transition spd="slow" p14:dur="2000" advTm="12049"/>
    </mc:Choice>
    <mc:Fallback xmlns="">
      <p:transition spd="slow" advTm="1204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D067544-5947-4440-BA05-6B957C7A9A54}"/>
              </a:ext>
            </a:extLst>
          </p:cNvPr>
          <p:cNvPicPr>
            <a:picLocks noChangeAspect="1"/>
          </p:cNvPicPr>
          <p:nvPr/>
        </p:nvPicPr>
        <p:blipFill>
          <a:blip r:embed="rId3"/>
          <a:stretch>
            <a:fillRect/>
          </a:stretch>
        </p:blipFill>
        <p:spPr>
          <a:xfrm>
            <a:off x="1620706" y="1030566"/>
            <a:ext cx="9783337" cy="5503127"/>
          </a:xfrm>
          <a:prstGeom prst="rect">
            <a:avLst/>
          </a:prstGeom>
        </p:spPr>
      </p:pic>
      <p:sp>
        <p:nvSpPr>
          <p:cNvPr id="2" name="TextBox 1">
            <a:extLst>
              <a:ext uri="{FF2B5EF4-FFF2-40B4-BE49-F238E27FC236}">
                <a16:creationId xmlns:a16="http://schemas.microsoft.com/office/drawing/2014/main" id="{26B9B922-1E70-4069-AAA7-0BD8FF78E714}"/>
              </a:ext>
            </a:extLst>
          </p:cNvPr>
          <p:cNvSpPr txBox="1"/>
          <p:nvPr/>
        </p:nvSpPr>
        <p:spPr>
          <a:xfrm>
            <a:off x="4130040" y="2598739"/>
            <a:ext cx="5699760" cy="646331"/>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Click on Project Overview/Project Settings/Service Accounts/Database Secrets</a:t>
            </a:r>
          </a:p>
        </p:txBody>
      </p:sp>
    </p:spTree>
    <p:extLst>
      <p:ext uri="{BB962C8B-B14F-4D97-AF65-F5344CB8AC3E}">
        <p14:creationId xmlns:p14="http://schemas.microsoft.com/office/powerpoint/2010/main" val="1448284680"/>
      </p:ext>
    </p:extLst>
  </p:cSld>
  <p:clrMapOvr>
    <a:masterClrMapping/>
  </p:clrMapOvr>
  <mc:AlternateContent xmlns:mc="http://schemas.openxmlformats.org/markup-compatibility/2006" xmlns:p14="http://schemas.microsoft.com/office/powerpoint/2010/main">
    <mc:Choice Requires="p14">
      <p:transition spd="slow" p14:dur="2000" advTm="14882"/>
    </mc:Choice>
    <mc:Fallback xmlns="">
      <p:transition spd="slow" advTm="1488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27699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Audio 7">
            <a:hlinkClick r:id="" action="ppaction://media"/>
            <a:extLst>
              <a:ext uri="{FF2B5EF4-FFF2-40B4-BE49-F238E27FC236}">
                <a16:creationId xmlns:a16="http://schemas.microsoft.com/office/drawing/2014/main" id="{ED9C0AAB-3030-4F1C-BD7B-768717F618DF}"/>
              </a:ext>
            </a:extLst>
          </p:cNvPr>
          <p:cNvPicPr>
            <a:picLocks noChangeAspect="1"/>
          </p:cNvPicPr>
          <p:nvPr/>
        </p:nvPicPr>
        <p:blipFill>
          <a:blip r:embed="rId3"/>
          <a:stretch>
            <a:fillRect/>
          </a:stretch>
        </p:blipFill>
        <p:spPr>
          <a:xfrm>
            <a:off x="11404043" y="6105906"/>
            <a:ext cx="487362" cy="487362"/>
          </a:xfrm>
          <a:prstGeom prst="rect">
            <a:avLst/>
          </a:prstGeom>
        </p:spPr>
      </p:pic>
      <p:pic>
        <p:nvPicPr>
          <p:cNvPr id="3" name="Picture 2">
            <a:extLst>
              <a:ext uri="{FF2B5EF4-FFF2-40B4-BE49-F238E27FC236}">
                <a16:creationId xmlns:a16="http://schemas.microsoft.com/office/drawing/2014/main" id="{BF867B2E-B993-4938-8CEC-F43375DA7AD9}"/>
              </a:ext>
            </a:extLst>
          </p:cNvPr>
          <p:cNvPicPr>
            <a:picLocks noChangeAspect="1"/>
          </p:cNvPicPr>
          <p:nvPr/>
        </p:nvPicPr>
        <p:blipFill>
          <a:blip r:embed="rId4"/>
          <a:stretch>
            <a:fillRect/>
          </a:stretch>
        </p:blipFill>
        <p:spPr>
          <a:xfrm>
            <a:off x="1125126" y="1030566"/>
            <a:ext cx="10180609" cy="5726593"/>
          </a:xfrm>
          <a:prstGeom prst="rect">
            <a:avLst/>
          </a:prstGeom>
        </p:spPr>
      </p:pic>
      <p:sp>
        <p:nvSpPr>
          <p:cNvPr id="2" name="Rectangle 1">
            <a:extLst>
              <a:ext uri="{FF2B5EF4-FFF2-40B4-BE49-F238E27FC236}">
                <a16:creationId xmlns:a16="http://schemas.microsoft.com/office/drawing/2014/main" id="{54461AA4-8665-4A39-97F3-58CE4FFBDF3C}"/>
              </a:ext>
            </a:extLst>
          </p:cNvPr>
          <p:cNvSpPr/>
          <p:nvPr/>
        </p:nvSpPr>
        <p:spPr>
          <a:xfrm>
            <a:off x="5585460" y="5250180"/>
            <a:ext cx="1531620" cy="167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151853A-500D-445B-BEF3-664ACA67F06E}"/>
              </a:ext>
            </a:extLst>
          </p:cNvPr>
          <p:cNvSpPr/>
          <p:nvPr/>
        </p:nvSpPr>
        <p:spPr>
          <a:xfrm>
            <a:off x="7330440" y="5250180"/>
            <a:ext cx="2590800" cy="167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F67F9DC-7E92-485B-A74E-4BFC6D151C05}"/>
              </a:ext>
            </a:extLst>
          </p:cNvPr>
          <p:cNvSpPr txBox="1"/>
          <p:nvPr/>
        </p:nvSpPr>
        <p:spPr>
          <a:xfrm>
            <a:off x="4983480" y="5722620"/>
            <a:ext cx="4549140" cy="369332"/>
          </a:xfrm>
          <a:prstGeom prst="rect">
            <a:avLst/>
          </a:prstGeom>
          <a:noFill/>
          <a:ln w="381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Copy database secret onto Clipboard</a:t>
            </a:r>
          </a:p>
        </p:txBody>
      </p:sp>
      <p:sp>
        <p:nvSpPr>
          <p:cNvPr id="11" name="Freeform: Shape 10">
            <a:extLst>
              <a:ext uri="{FF2B5EF4-FFF2-40B4-BE49-F238E27FC236}">
                <a16:creationId xmlns:a16="http://schemas.microsoft.com/office/drawing/2014/main" id="{AAB1F655-0EAF-4027-8C32-0EA01E7C4A89}"/>
              </a:ext>
            </a:extLst>
          </p:cNvPr>
          <p:cNvSpPr/>
          <p:nvPr/>
        </p:nvSpPr>
        <p:spPr>
          <a:xfrm>
            <a:off x="7092176" y="4783844"/>
            <a:ext cx="3066585" cy="849386"/>
          </a:xfrm>
          <a:custGeom>
            <a:avLst/>
            <a:gdLst>
              <a:gd name="connsiteX0" fmla="*/ 55756 w 3066585"/>
              <a:gd name="connsiteY0" fmla="*/ 22332 h 849386"/>
              <a:gd name="connsiteX1" fmla="*/ 546409 w 3066585"/>
              <a:gd name="connsiteY1" fmla="*/ 11180 h 849386"/>
              <a:gd name="connsiteX2" fmla="*/ 791736 w 3066585"/>
              <a:gd name="connsiteY2" fmla="*/ 29 h 849386"/>
              <a:gd name="connsiteX3" fmla="*/ 2029522 w 3066585"/>
              <a:gd name="connsiteY3" fmla="*/ 22332 h 849386"/>
              <a:gd name="connsiteX4" fmla="*/ 2464419 w 3066585"/>
              <a:gd name="connsiteY4" fmla="*/ 100390 h 849386"/>
              <a:gd name="connsiteX5" fmla="*/ 2542478 w 3066585"/>
              <a:gd name="connsiteY5" fmla="*/ 133844 h 849386"/>
              <a:gd name="connsiteX6" fmla="*/ 2620536 w 3066585"/>
              <a:gd name="connsiteY6" fmla="*/ 144995 h 849386"/>
              <a:gd name="connsiteX7" fmla="*/ 2665141 w 3066585"/>
              <a:gd name="connsiteY7" fmla="*/ 156146 h 849386"/>
              <a:gd name="connsiteX8" fmla="*/ 2698595 w 3066585"/>
              <a:gd name="connsiteY8" fmla="*/ 167297 h 849386"/>
              <a:gd name="connsiteX9" fmla="*/ 2798956 w 3066585"/>
              <a:gd name="connsiteY9" fmla="*/ 178449 h 849386"/>
              <a:gd name="connsiteX10" fmla="*/ 2888165 w 3066585"/>
              <a:gd name="connsiteY10" fmla="*/ 211902 h 849386"/>
              <a:gd name="connsiteX11" fmla="*/ 2943922 w 3066585"/>
              <a:gd name="connsiteY11" fmla="*/ 234205 h 849386"/>
              <a:gd name="connsiteX12" fmla="*/ 2977375 w 3066585"/>
              <a:gd name="connsiteY12" fmla="*/ 245356 h 849386"/>
              <a:gd name="connsiteX13" fmla="*/ 3010829 w 3066585"/>
              <a:gd name="connsiteY13" fmla="*/ 379171 h 849386"/>
              <a:gd name="connsiteX14" fmla="*/ 3033131 w 3066585"/>
              <a:gd name="connsiteY14" fmla="*/ 423776 h 849386"/>
              <a:gd name="connsiteX15" fmla="*/ 3044283 w 3066585"/>
              <a:gd name="connsiteY15" fmla="*/ 468380 h 849386"/>
              <a:gd name="connsiteX16" fmla="*/ 3066585 w 3066585"/>
              <a:gd name="connsiteY16" fmla="*/ 535288 h 849386"/>
              <a:gd name="connsiteX17" fmla="*/ 3055434 w 3066585"/>
              <a:gd name="connsiteY17" fmla="*/ 702556 h 849386"/>
              <a:gd name="connsiteX18" fmla="*/ 3033131 w 3066585"/>
              <a:gd name="connsiteY18" fmla="*/ 758312 h 849386"/>
              <a:gd name="connsiteX19" fmla="*/ 2865863 w 3066585"/>
              <a:gd name="connsiteY19" fmla="*/ 736010 h 849386"/>
              <a:gd name="connsiteX20" fmla="*/ 2754351 w 3066585"/>
              <a:gd name="connsiteY20" fmla="*/ 724858 h 849386"/>
              <a:gd name="connsiteX21" fmla="*/ 2665141 w 3066585"/>
              <a:gd name="connsiteY21" fmla="*/ 713707 h 849386"/>
              <a:gd name="connsiteX22" fmla="*/ 2319453 w 3066585"/>
              <a:gd name="connsiteY22" fmla="*/ 724858 h 849386"/>
              <a:gd name="connsiteX23" fmla="*/ 2207941 w 3066585"/>
              <a:gd name="connsiteY23" fmla="*/ 747161 h 849386"/>
              <a:gd name="connsiteX24" fmla="*/ 2062975 w 3066585"/>
              <a:gd name="connsiteY24" fmla="*/ 780615 h 849386"/>
              <a:gd name="connsiteX25" fmla="*/ 2029522 w 3066585"/>
              <a:gd name="connsiteY25" fmla="*/ 791766 h 849386"/>
              <a:gd name="connsiteX26" fmla="*/ 1683834 w 3066585"/>
              <a:gd name="connsiteY26" fmla="*/ 802917 h 849386"/>
              <a:gd name="connsiteX27" fmla="*/ 535258 w 3066585"/>
              <a:gd name="connsiteY27" fmla="*/ 814068 h 849386"/>
              <a:gd name="connsiteX28" fmla="*/ 133814 w 3066585"/>
              <a:gd name="connsiteY28" fmla="*/ 802917 h 849386"/>
              <a:gd name="connsiteX29" fmla="*/ 66907 w 3066585"/>
              <a:gd name="connsiteY29" fmla="*/ 702556 h 849386"/>
              <a:gd name="connsiteX30" fmla="*/ 0 w 3066585"/>
              <a:gd name="connsiteY30" fmla="*/ 591044 h 849386"/>
              <a:gd name="connsiteX31" fmla="*/ 33453 w 3066585"/>
              <a:gd name="connsiteY31" fmla="*/ 379171 h 849386"/>
              <a:gd name="connsiteX32" fmla="*/ 66907 w 3066585"/>
              <a:gd name="connsiteY32" fmla="*/ 334566 h 849386"/>
              <a:gd name="connsiteX33" fmla="*/ 100361 w 3066585"/>
              <a:gd name="connsiteY33" fmla="*/ 211902 h 849386"/>
              <a:gd name="connsiteX34" fmla="*/ 111512 w 3066585"/>
              <a:gd name="connsiteY34" fmla="*/ 156146 h 849386"/>
              <a:gd name="connsiteX35" fmla="*/ 133814 w 3066585"/>
              <a:gd name="connsiteY35" fmla="*/ 89239 h 849386"/>
              <a:gd name="connsiteX36" fmla="*/ 234175 w 3066585"/>
              <a:gd name="connsiteY36" fmla="*/ 33483 h 849386"/>
              <a:gd name="connsiteX37" fmla="*/ 256478 w 3066585"/>
              <a:gd name="connsiteY37" fmla="*/ 22332 h 84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66585" h="849386">
                <a:moveTo>
                  <a:pt x="55756" y="22332"/>
                </a:moveTo>
                <a:lnTo>
                  <a:pt x="546409" y="11180"/>
                </a:lnTo>
                <a:cubicBezTo>
                  <a:pt x="628232" y="8700"/>
                  <a:pt x="709878" y="-587"/>
                  <a:pt x="791736" y="29"/>
                </a:cubicBezTo>
                <a:cubicBezTo>
                  <a:pt x="1204387" y="3132"/>
                  <a:pt x="1616927" y="14898"/>
                  <a:pt x="2029522" y="22332"/>
                </a:cubicBezTo>
                <a:cubicBezTo>
                  <a:pt x="2144615" y="36718"/>
                  <a:pt x="2368535" y="59297"/>
                  <a:pt x="2464419" y="100390"/>
                </a:cubicBezTo>
                <a:cubicBezTo>
                  <a:pt x="2490439" y="111541"/>
                  <a:pt x="2515259" y="126067"/>
                  <a:pt x="2542478" y="133844"/>
                </a:cubicBezTo>
                <a:cubicBezTo>
                  <a:pt x="2567750" y="141065"/>
                  <a:pt x="2594676" y="140293"/>
                  <a:pt x="2620536" y="144995"/>
                </a:cubicBezTo>
                <a:cubicBezTo>
                  <a:pt x="2635615" y="147737"/>
                  <a:pt x="2650405" y="151936"/>
                  <a:pt x="2665141" y="156146"/>
                </a:cubicBezTo>
                <a:cubicBezTo>
                  <a:pt x="2676443" y="159375"/>
                  <a:pt x="2687000" y="165365"/>
                  <a:pt x="2698595" y="167297"/>
                </a:cubicBezTo>
                <a:cubicBezTo>
                  <a:pt x="2731797" y="172831"/>
                  <a:pt x="2765502" y="174732"/>
                  <a:pt x="2798956" y="178449"/>
                </a:cubicBezTo>
                <a:cubicBezTo>
                  <a:pt x="2861466" y="220123"/>
                  <a:pt x="2800476" y="185595"/>
                  <a:pt x="2888165" y="211902"/>
                </a:cubicBezTo>
                <a:cubicBezTo>
                  <a:pt x="2907338" y="217654"/>
                  <a:pt x="2925179" y="227176"/>
                  <a:pt x="2943922" y="234205"/>
                </a:cubicBezTo>
                <a:cubicBezTo>
                  <a:pt x="2954928" y="238332"/>
                  <a:pt x="2966224" y="241639"/>
                  <a:pt x="2977375" y="245356"/>
                </a:cubicBezTo>
                <a:cubicBezTo>
                  <a:pt x="3027738" y="346080"/>
                  <a:pt x="2971192" y="220618"/>
                  <a:pt x="3010829" y="379171"/>
                </a:cubicBezTo>
                <a:cubicBezTo>
                  <a:pt x="3014861" y="395298"/>
                  <a:pt x="3027294" y="408211"/>
                  <a:pt x="3033131" y="423776"/>
                </a:cubicBezTo>
                <a:cubicBezTo>
                  <a:pt x="3038512" y="438126"/>
                  <a:pt x="3039879" y="453701"/>
                  <a:pt x="3044283" y="468380"/>
                </a:cubicBezTo>
                <a:cubicBezTo>
                  <a:pt x="3051038" y="490898"/>
                  <a:pt x="3066585" y="535288"/>
                  <a:pt x="3066585" y="535288"/>
                </a:cubicBezTo>
                <a:cubicBezTo>
                  <a:pt x="3062868" y="591044"/>
                  <a:pt x="3063723" y="647294"/>
                  <a:pt x="3055434" y="702556"/>
                </a:cubicBezTo>
                <a:cubicBezTo>
                  <a:pt x="3052465" y="722352"/>
                  <a:pt x="3052843" y="754833"/>
                  <a:pt x="3033131" y="758312"/>
                </a:cubicBezTo>
                <a:cubicBezTo>
                  <a:pt x="2977738" y="768087"/>
                  <a:pt x="2921712" y="742712"/>
                  <a:pt x="2865863" y="736010"/>
                </a:cubicBezTo>
                <a:cubicBezTo>
                  <a:pt x="2828773" y="731559"/>
                  <a:pt x="2791479" y="728983"/>
                  <a:pt x="2754351" y="724858"/>
                </a:cubicBezTo>
                <a:cubicBezTo>
                  <a:pt x="2724566" y="721548"/>
                  <a:pt x="2694878" y="717424"/>
                  <a:pt x="2665141" y="713707"/>
                </a:cubicBezTo>
                <a:cubicBezTo>
                  <a:pt x="2549912" y="717424"/>
                  <a:pt x="2434574" y="718635"/>
                  <a:pt x="2319453" y="724858"/>
                </a:cubicBezTo>
                <a:cubicBezTo>
                  <a:pt x="2276148" y="727199"/>
                  <a:pt x="2248235" y="738207"/>
                  <a:pt x="2207941" y="747161"/>
                </a:cubicBezTo>
                <a:cubicBezTo>
                  <a:pt x="2114310" y="767967"/>
                  <a:pt x="2183216" y="747822"/>
                  <a:pt x="2062975" y="780615"/>
                </a:cubicBezTo>
                <a:cubicBezTo>
                  <a:pt x="2051635" y="783708"/>
                  <a:pt x="2041256" y="791076"/>
                  <a:pt x="2029522" y="791766"/>
                </a:cubicBezTo>
                <a:cubicBezTo>
                  <a:pt x="1914432" y="798536"/>
                  <a:pt x="1799110" y="801196"/>
                  <a:pt x="1683834" y="802917"/>
                </a:cubicBezTo>
                <a:lnTo>
                  <a:pt x="535258" y="814068"/>
                </a:lnTo>
                <a:cubicBezTo>
                  <a:pt x="313704" y="869457"/>
                  <a:pt x="446796" y="855081"/>
                  <a:pt x="133814" y="802917"/>
                </a:cubicBezTo>
                <a:cubicBezTo>
                  <a:pt x="50462" y="691779"/>
                  <a:pt x="152950" y="831619"/>
                  <a:pt x="66907" y="702556"/>
                </a:cubicBezTo>
                <a:cubicBezTo>
                  <a:pt x="2356" y="605730"/>
                  <a:pt x="63413" y="717873"/>
                  <a:pt x="0" y="591044"/>
                </a:cubicBezTo>
                <a:cubicBezTo>
                  <a:pt x="6344" y="502224"/>
                  <a:pt x="-5833" y="449886"/>
                  <a:pt x="33453" y="379171"/>
                </a:cubicBezTo>
                <a:cubicBezTo>
                  <a:pt x="42479" y="362924"/>
                  <a:pt x="55756" y="349434"/>
                  <a:pt x="66907" y="334566"/>
                </a:cubicBezTo>
                <a:cubicBezTo>
                  <a:pt x="85339" y="279270"/>
                  <a:pt x="81497" y="293645"/>
                  <a:pt x="100361" y="211902"/>
                </a:cubicBezTo>
                <a:cubicBezTo>
                  <a:pt x="104623" y="193434"/>
                  <a:pt x="106525" y="174432"/>
                  <a:pt x="111512" y="156146"/>
                </a:cubicBezTo>
                <a:cubicBezTo>
                  <a:pt x="117697" y="133466"/>
                  <a:pt x="119128" y="107596"/>
                  <a:pt x="133814" y="89239"/>
                </a:cubicBezTo>
                <a:cubicBezTo>
                  <a:pt x="168403" y="46002"/>
                  <a:pt x="193754" y="49651"/>
                  <a:pt x="234175" y="33483"/>
                </a:cubicBezTo>
                <a:cubicBezTo>
                  <a:pt x="241892" y="30396"/>
                  <a:pt x="249044" y="26049"/>
                  <a:pt x="256478" y="22332"/>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034775"/>
      </p:ext>
    </p:extLst>
  </p:cSld>
  <p:clrMapOvr>
    <a:masterClrMapping/>
  </p:clrMapOvr>
  <mc:AlternateContent xmlns:mc="http://schemas.openxmlformats.org/markup-compatibility/2006" xmlns:p14="http://schemas.microsoft.com/office/powerpoint/2010/main">
    <mc:Choice Requires="p14">
      <p:transition spd="slow" p14:dur="2000" advTm="14667"/>
    </mc:Choice>
    <mc:Fallback xmlns="">
      <p:transition spd="slow" advTm="1466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11391" y="4408209"/>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
            <a:extLst>
              <a:ext uri="{FF2B5EF4-FFF2-40B4-BE49-F238E27FC236}">
                <a16:creationId xmlns:a16="http://schemas.microsoft.com/office/drawing/2014/main" id="{C5CD6DA0-33B5-4638-87B9-A62EC9F654B3}"/>
              </a:ext>
            </a:extLst>
          </p:cNvPr>
          <p:cNvSpPr txBox="1"/>
          <p:nvPr/>
        </p:nvSpPr>
        <p:spPr>
          <a:xfrm>
            <a:off x="1359641" y="112534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rPr>
              <a:t>Google Firebase access using Arduino</a:t>
            </a:r>
          </a:p>
        </p:txBody>
      </p:sp>
      <p:sp>
        <p:nvSpPr>
          <p:cNvPr id="12" name="TextBox 11">
            <a:extLst>
              <a:ext uri="{FF2B5EF4-FFF2-40B4-BE49-F238E27FC236}">
                <a16:creationId xmlns:a16="http://schemas.microsoft.com/office/drawing/2014/main" id="{5A0AEFED-9E3E-4A6F-94FE-450AE2844126}"/>
              </a:ext>
            </a:extLst>
          </p:cNvPr>
          <p:cNvSpPr txBox="1"/>
          <p:nvPr/>
        </p:nvSpPr>
        <p:spPr>
          <a:xfrm>
            <a:off x="1527858" y="2567226"/>
            <a:ext cx="9606988"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#include &lt; FirebaseESP32.h&gt;//Arduino Firebase library for ESP32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#define FIREBASE_HOST “xxxxxxxxxxxxx.firebaseio.com”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#define FIREBASE_AUTH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xxxxxxxxxxxxxxxxxxxxxxxxxxx</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FirebaseData</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fbd</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755259"/>
      </p:ext>
    </p:extLst>
  </p:cSld>
  <p:clrMapOvr>
    <a:masterClrMapping/>
  </p:clrMapOvr>
  <mc:AlternateContent xmlns:mc="http://schemas.openxmlformats.org/markup-compatibility/2006" xmlns:p14="http://schemas.microsoft.com/office/powerpoint/2010/main">
    <mc:Choice Requires="p14">
      <p:transition spd="slow" p14:dur="2000" advTm="15134"/>
    </mc:Choice>
    <mc:Fallback xmlns="">
      <p:transition spd="slow" advTm="1513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073007" y="4565264"/>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Audio 7">
            <a:hlinkClick r:id="" action="ppaction://media"/>
            <a:extLst>
              <a:ext uri="{FF2B5EF4-FFF2-40B4-BE49-F238E27FC236}">
                <a16:creationId xmlns:a16="http://schemas.microsoft.com/office/drawing/2014/main" id="{ED9C0AAB-3030-4F1C-BD7B-768717F618DF}"/>
              </a:ext>
            </a:extLst>
          </p:cNvPr>
          <p:cNvPicPr>
            <a:picLocks noChangeAspect="1"/>
          </p:cNvPicPr>
          <p:nvPr/>
        </p:nvPicPr>
        <p:blipFill>
          <a:blip r:embed="rId3"/>
          <a:stretch>
            <a:fillRect/>
          </a:stretch>
        </p:blipFill>
        <p:spPr>
          <a:xfrm>
            <a:off x="11404043" y="6105906"/>
            <a:ext cx="487362" cy="487362"/>
          </a:xfrm>
          <a:prstGeom prst="rect">
            <a:avLst/>
          </a:prstGeom>
        </p:spPr>
      </p:pic>
      <p:sp>
        <p:nvSpPr>
          <p:cNvPr id="11" name="TextBox 1">
            <a:extLst>
              <a:ext uri="{FF2B5EF4-FFF2-40B4-BE49-F238E27FC236}">
                <a16:creationId xmlns:a16="http://schemas.microsoft.com/office/drawing/2014/main" id="{C5CD6DA0-33B5-4638-87B9-A62EC9F654B3}"/>
              </a:ext>
            </a:extLst>
          </p:cNvPr>
          <p:cNvSpPr txBox="1"/>
          <p:nvPr/>
        </p:nvSpPr>
        <p:spPr>
          <a:xfrm>
            <a:off x="1359641" y="112534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rPr>
              <a:t>Google Firebase access using Arduino</a:t>
            </a:r>
          </a:p>
        </p:txBody>
      </p:sp>
      <p:sp>
        <p:nvSpPr>
          <p:cNvPr id="12" name="TextBox 11">
            <a:extLst>
              <a:ext uri="{FF2B5EF4-FFF2-40B4-BE49-F238E27FC236}">
                <a16:creationId xmlns:a16="http://schemas.microsoft.com/office/drawing/2014/main" id="{5A0AEFED-9E3E-4A6F-94FE-450AE2844126}"/>
              </a:ext>
            </a:extLst>
          </p:cNvPr>
          <p:cNvSpPr txBox="1"/>
          <p:nvPr/>
        </p:nvSpPr>
        <p:spPr>
          <a:xfrm>
            <a:off x="1527858" y="2567226"/>
            <a:ext cx="9606988"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Firebase.</a:t>
            </a:r>
            <a:r>
              <a:rPr kumimoji="0" lang="en-IN" sz="2800" b="1" i="0" u="none" strike="noStrike" kern="1200" cap="none" spc="0" normalizeH="0" baseline="0" noProof="0" dirty="0" err="1">
                <a:ln>
                  <a:noFill/>
                </a:ln>
                <a:solidFill>
                  <a:prstClr val="black"/>
                </a:solidFill>
                <a:effectLst/>
                <a:uLnTx/>
                <a:uFillTx/>
                <a:latin typeface="Calibri" panose="020F0502020204030204"/>
                <a:ea typeface="+mn-ea"/>
                <a:cs typeface="+mn-cs"/>
              </a:rPr>
              <a:t>begin</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(FIREBASE_HOST,FIREBASE_AUTH);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Firebase.</a:t>
            </a:r>
            <a:r>
              <a:rPr kumimoji="0" lang="en-IN" sz="2800" b="1" i="0" u="none" strike="noStrike" kern="1200" cap="none" spc="0" normalizeH="0" baseline="0" noProof="0" dirty="0" err="1">
                <a:ln>
                  <a:noFill/>
                </a:ln>
                <a:solidFill>
                  <a:prstClr val="black"/>
                </a:solidFill>
                <a:effectLst/>
                <a:uLnTx/>
                <a:uFillTx/>
                <a:latin typeface="Calibri" panose="020F0502020204030204"/>
                <a:ea typeface="+mn-ea"/>
                <a:cs typeface="+mn-cs"/>
              </a:rPr>
              <a:t>setFloat</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fbd</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,”IOTLAB/</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My_App</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Sensor_Value”,value</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Firebase.</a:t>
            </a:r>
            <a:r>
              <a:rPr kumimoji="0" lang="en-IN" sz="2800" b="1" i="0" u="none" strike="noStrike" kern="1200" cap="none" spc="0" normalizeH="0" baseline="0" noProof="0" dirty="0" err="1">
                <a:ln>
                  <a:noFill/>
                </a:ln>
                <a:solidFill>
                  <a:prstClr val="black"/>
                </a:solidFill>
                <a:effectLst/>
                <a:uLnTx/>
                <a:uFillTx/>
                <a:latin typeface="Calibri" panose="020F0502020204030204"/>
                <a:ea typeface="+mn-ea"/>
                <a:cs typeface="+mn-cs"/>
              </a:rPr>
              <a:t>getString</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fbd</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,”IOTLAB/</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My_App</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/Motor_</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Cmd</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2800" b="0" i="0" u="none" strike="noStrike" kern="1200" cap="none" spc="0" normalizeH="0" baseline="0" noProof="0" dirty="0" err="1">
                <a:ln>
                  <a:noFill/>
                </a:ln>
                <a:solidFill>
                  <a:prstClr val="black"/>
                </a:solidFill>
                <a:effectLst/>
                <a:uLnTx/>
                <a:uFillTx/>
                <a:latin typeface="Calibri" panose="020F0502020204030204"/>
                <a:ea typeface="+mn-ea"/>
                <a:cs typeface="+mn-cs"/>
              </a:rPr>
              <a:t>myString</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1">
            <a:extLst>
              <a:ext uri="{FF2B5EF4-FFF2-40B4-BE49-F238E27FC236}">
                <a16:creationId xmlns:a16="http://schemas.microsoft.com/office/drawing/2014/main" id="{BE7CA203-A446-4DE0-80AE-8D10FCD7A0D0}"/>
              </a:ext>
            </a:extLst>
          </p:cNvPr>
          <p:cNvSpPr/>
          <p:nvPr/>
        </p:nvSpPr>
        <p:spPr>
          <a:xfrm>
            <a:off x="4861367" y="3429000"/>
            <a:ext cx="4560425" cy="4832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peech Bubble: Oval 2">
            <a:extLst>
              <a:ext uri="{FF2B5EF4-FFF2-40B4-BE49-F238E27FC236}">
                <a16:creationId xmlns:a16="http://schemas.microsoft.com/office/drawing/2014/main" id="{E632CB83-A044-4D44-848D-8484ACEB8578}"/>
              </a:ext>
            </a:extLst>
          </p:cNvPr>
          <p:cNvSpPr/>
          <p:nvPr/>
        </p:nvSpPr>
        <p:spPr>
          <a:xfrm>
            <a:off x="8611565" y="1925924"/>
            <a:ext cx="1354238" cy="1106089"/>
          </a:xfrm>
          <a:prstGeom prst="wedgeEllipseCallout">
            <a:avLst>
              <a:gd name="adj1" fmla="val -37927"/>
              <a:gd name="adj2" fmla="val 86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Key</a:t>
            </a:r>
          </a:p>
        </p:txBody>
      </p:sp>
      <p:sp>
        <p:nvSpPr>
          <p:cNvPr id="13" name="Speech Bubble: Oval 12">
            <a:extLst>
              <a:ext uri="{FF2B5EF4-FFF2-40B4-BE49-F238E27FC236}">
                <a16:creationId xmlns:a16="http://schemas.microsoft.com/office/drawing/2014/main" id="{520DC8FA-B9C2-4E58-9EF5-D3CC67EABFB8}"/>
              </a:ext>
            </a:extLst>
          </p:cNvPr>
          <p:cNvSpPr/>
          <p:nvPr/>
        </p:nvSpPr>
        <p:spPr>
          <a:xfrm>
            <a:off x="10049805" y="2014181"/>
            <a:ext cx="1354238" cy="1106089"/>
          </a:xfrm>
          <a:prstGeom prst="wedgeEllipseCallout">
            <a:avLst>
              <a:gd name="adj1" fmla="val -37927"/>
              <a:gd name="adj2" fmla="val 86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Value</a:t>
            </a:r>
          </a:p>
        </p:txBody>
      </p:sp>
      <p:sp>
        <p:nvSpPr>
          <p:cNvPr id="7" name="Speech Bubble: Oval 6">
            <a:extLst>
              <a:ext uri="{FF2B5EF4-FFF2-40B4-BE49-F238E27FC236}">
                <a16:creationId xmlns:a16="http://schemas.microsoft.com/office/drawing/2014/main" id="{A43C5FF4-282F-48CC-907F-435D443C3413}"/>
              </a:ext>
            </a:extLst>
          </p:cNvPr>
          <p:cNvSpPr/>
          <p:nvPr/>
        </p:nvSpPr>
        <p:spPr>
          <a:xfrm rot="21196989">
            <a:off x="504067" y="3954353"/>
            <a:ext cx="2047580" cy="1384995"/>
          </a:xfrm>
          <a:prstGeom prst="wedgeEllipseCallout">
            <a:avLst>
              <a:gd name="adj1" fmla="val 97300"/>
              <a:gd name="adj2" fmla="val -39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Pushing data</a:t>
            </a:r>
          </a:p>
        </p:txBody>
      </p:sp>
      <p:sp>
        <p:nvSpPr>
          <p:cNvPr id="14" name="Speech Bubble: Oval 13">
            <a:extLst>
              <a:ext uri="{FF2B5EF4-FFF2-40B4-BE49-F238E27FC236}">
                <a16:creationId xmlns:a16="http://schemas.microsoft.com/office/drawing/2014/main" id="{682E25BC-0941-4FF2-A0FB-2932795E4AC5}"/>
              </a:ext>
            </a:extLst>
          </p:cNvPr>
          <p:cNvSpPr/>
          <p:nvPr/>
        </p:nvSpPr>
        <p:spPr>
          <a:xfrm>
            <a:off x="3503842" y="3963380"/>
            <a:ext cx="2047580" cy="1384995"/>
          </a:xfrm>
          <a:prstGeom prst="wedgeEllipseCallout">
            <a:avLst>
              <a:gd name="adj1" fmla="val -62111"/>
              <a:gd name="adj2" fmla="val 76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Pulling  data</a:t>
            </a:r>
          </a:p>
        </p:txBody>
      </p:sp>
    </p:spTree>
    <p:extLst>
      <p:ext uri="{BB962C8B-B14F-4D97-AF65-F5344CB8AC3E}">
        <p14:creationId xmlns:p14="http://schemas.microsoft.com/office/powerpoint/2010/main" val="1826776681"/>
      </p:ext>
    </p:extLst>
  </p:cSld>
  <p:clrMapOvr>
    <a:masterClrMapping/>
  </p:clrMapOvr>
  <mc:AlternateContent xmlns:mc="http://schemas.openxmlformats.org/markup-compatibility/2006" xmlns:p14="http://schemas.microsoft.com/office/powerpoint/2010/main">
    <mc:Choice Requires="p14">
      <p:transition spd="slow" p14:dur="2000" advTm="22343"/>
    </mc:Choice>
    <mc:Fallback xmlns="">
      <p:transition spd="slow" advTm="223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B2BE-4D28-4158-8D78-22BC62796402}"/>
              </a:ext>
            </a:extLst>
          </p:cNvPr>
          <p:cNvSpPr>
            <a:spLocks noGrp="1"/>
          </p:cNvSpPr>
          <p:nvPr>
            <p:ph type="title"/>
          </p:nvPr>
        </p:nvSpPr>
        <p:spPr>
          <a:xfrm>
            <a:off x="936522" y="95673"/>
            <a:ext cx="10515600" cy="1325563"/>
          </a:xfrm>
        </p:spPr>
        <p:txBody>
          <a:bodyPr/>
          <a:lstStyle/>
          <a:p>
            <a:r>
              <a:rPr lang="en-IN" dirty="0"/>
              <a:t>Project Building Blocks</a:t>
            </a:r>
          </a:p>
        </p:txBody>
      </p:sp>
      <p:sp>
        <p:nvSpPr>
          <p:cNvPr id="4" name="Footer Placeholder 3">
            <a:extLst>
              <a:ext uri="{FF2B5EF4-FFF2-40B4-BE49-F238E27FC236}">
                <a16:creationId xmlns:a16="http://schemas.microsoft.com/office/drawing/2014/main" id="{4949AAA2-6460-4633-8C25-221972EA61B2}"/>
              </a:ext>
            </a:extLst>
          </p:cNvPr>
          <p:cNvSpPr>
            <a:spLocks noGrp="1"/>
          </p:cNvSpPr>
          <p:nvPr>
            <p:ph type="ftr" sz="quarter" idx="11"/>
          </p:nvPr>
        </p:nvSpPr>
        <p:spPr>
          <a:xfrm>
            <a:off x="3261852" y="5952773"/>
            <a:ext cx="4114800" cy="365125"/>
          </a:xfrm>
        </p:spPr>
        <p:txBody>
          <a:bodyPr/>
          <a:lstStyle/>
          <a:p>
            <a:r>
              <a:rPr lang="en-US" dirty="0"/>
              <a:t>IOT Lab, ECE Department</a:t>
            </a:r>
          </a:p>
        </p:txBody>
      </p:sp>
      <p:sp>
        <p:nvSpPr>
          <p:cNvPr id="7" name="Rectangle: Rounded Corners 6">
            <a:extLst>
              <a:ext uri="{FF2B5EF4-FFF2-40B4-BE49-F238E27FC236}">
                <a16:creationId xmlns:a16="http://schemas.microsoft.com/office/drawing/2014/main" id="{F9918A11-372E-450A-B7B8-26383A375EAE}"/>
              </a:ext>
            </a:extLst>
          </p:cNvPr>
          <p:cNvSpPr/>
          <p:nvPr/>
        </p:nvSpPr>
        <p:spPr>
          <a:xfrm>
            <a:off x="2998837" y="4593201"/>
            <a:ext cx="4876801" cy="531695"/>
          </a:xfrm>
          <a:prstGeom prst="roundRect">
            <a:avLst/>
          </a:prstGeom>
          <a:solidFill>
            <a:schemeClr val="accent5">
              <a:lumMod val="40000"/>
              <a:lumOff val="6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Sensor/ Actuator interface</a:t>
            </a:r>
            <a:endParaRPr lang="en-IN" sz="1400" b="1" dirty="0"/>
          </a:p>
        </p:txBody>
      </p:sp>
      <p:sp>
        <p:nvSpPr>
          <p:cNvPr id="12" name="Rectangle: Rounded Corners 11">
            <a:extLst>
              <a:ext uri="{FF2B5EF4-FFF2-40B4-BE49-F238E27FC236}">
                <a16:creationId xmlns:a16="http://schemas.microsoft.com/office/drawing/2014/main" id="{5EA64FA7-01F8-465C-915A-286171E47DE7}"/>
              </a:ext>
            </a:extLst>
          </p:cNvPr>
          <p:cNvSpPr/>
          <p:nvPr/>
        </p:nvSpPr>
        <p:spPr>
          <a:xfrm>
            <a:off x="2998837" y="3873388"/>
            <a:ext cx="4876802" cy="531695"/>
          </a:xfrm>
          <a:prstGeom prst="roundRect">
            <a:avLst/>
          </a:prstGeom>
          <a:solidFill>
            <a:schemeClr val="accent5">
              <a:lumMod val="40000"/>
              <a:lumOff val="6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Sensor data processing  </a:t>
            </a:r>
          </a:p>
        </p:txBody>
      </p:sp>
      <p:sp>
        <p:nvSpPr>
          <p:cNvPr id="15" name="Rectangle: Rounded Corners 14">
            <a:extLst>
              <a:ext uri="{FF2B5EF4-FFF2-40B4-BE49-F238E27FC236}">
                <a16:creationId xmlns:a16="http://schemas.microsoft.com/office/drawing/2014/main" id="{4C3D69E5-4312-4441-AB06-77D8AF340835}"/>
              </a:ext>
            </a:extLst>
          </p:cNvPr>
          <p:cNvSpPr/>
          <p:nvPr/>
        </p:nvSpPr>
        <p:spPr>
          <a:xfrm>
            <a:off x="3025874" y="3163152"/>
            <a:ext cx="4876803" cy="531695"/>
          </a:xfrm>
          <a:prstGeom prst="roundRect">
            <a:avLst/>
          </a:prstGeom>
          <a:solidFill>
            <a:schemeClr val="accent5">
              <a:lumMod val="40000"/>
              <a:lumOff val="6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Internet connectivity</a:t>
            </a:r>
          </a:p>
        </p:txBody>
      </p:sp>
      <p:sp>
        <p:nvSpPr>
          <p:cNvPr id="16" name="Rectangle: Rounded Corners 15">
            <a:extLst>
              <a:ext uri="{FF2B5EF4-FFF2-40B4-BE49-F238E27FC236}">
                <a16:creationId xmlns:a16="http://schemas.microsoft.com/office/drawing/2014/main" id="{490D88EE-2ABE-4699-99DB-5D73171BDA91}"/>
              </a:ext>
            </a:extLst>
          </p:cNvPr>
          <p:cNvSpPr/>
          <p:nvPr/>
        </p:nvSpPr>
        <p:spPr>
          <a:xfrm>
            <a:off x="2998835" y="2458134"/>
            <a:ext cx="4876804" cy="531695"/>
          </a:xfrm>
          <a:prstGeom prst="roundRect">
            <a:avLst/>
          </a:prstGeom>
          <a:solidFill>
            <a:schemeClr val="accent5">
              <a:lumMod val="40000"/>
              <a:lumOff val="6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Cloud database interface</a:t>
            </a:r>
          </a:p>
        </p:txBody>
      </p:sp>
      <p:sp>
        <p:nvSpPr>
          <p:cNvPr id="17" name="Rectangle: Rounded Corners 16">
            <a:extLst>
              <a:ext uri="{FF2B5EF4-FFF2-40B4-BE49-F238E27FC236}">
                <a16:creationId xmlns:a16="http://schemas.microsoft.com/office/drawing/2014/main" id="{57B0B9CE-6388-4F1B-9CCF-1AEA02B2F16A}"/>
              </a:ext>
            </a:extLst>
          </p:cNvPr>
          <p:cNvSpPr/>
          <p:nvPr/>
        </p:nvSpPr>
        <p:spPr>
          <a:xfrm>
            <a:off x="2998834" y="1747898"/>
            <a:ext cx="4903843" cy="531695"/>
          </a:xfrm>
          <a:prstGeom prst="roundRect">
            <a:avLst/>
          </a:prstGeom>
          <a:solidFill>
            <a:schemeClr val="accent5">
              <a:lumMod val="40000"/>
              <a:lumOff val="6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Mobile App</a:t>
            </a:r>
          </a:p>
        </p:txBody>
      </p:sp>
      <p:pic>
        <p:nvPicPr>
          <p:cNvPr id="5" name="Picture 4">
            <a:extLst>
              <a:ext uri="{FF2B5EF4-FFF2-40B4-BE49-F238E27FC236}">
                <a16:creationId xmlns:a16="http://schemas.microsoft.com/office/drawing/2014/main" id="{F4218413-B5C8-4AD0-93B3-03EB49632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818" y="5420584"/>
            <a:ext cx="1706902" cy="1278529"/>
          </a:xfrm>
          <a:prstGeom prst="rect">
            <a:avLst/>
          </a:prstGeom>
        </p:spPr>
      </p:pic>
      <p:sp>
        <p:nvSpPr>
          <p:cNvPr id="11" name="Arrow: Striped Right 10">
            <a:extLst>
              <a:ext uri="{FF2B5EF4-FFF2-40B4-BE49-F238E27FC236}">
                <a16:creationId xmlns:a16="http://schemas.microsoft.com/office/drawing/2014/main" id="{001806F0-01F3-454F-94B6-E4C382FC5A8C}"/>
              </a:ext>
            </a:extLst>
          </p:cNvPr>
          <p:cNvSpPr/>
          <p:nvPr/>
        </p:nvSpPr>
        <p:spPr>
          <a:xfrm rot="16200000">
            <a:off x="968868" y="3358337"/>
            <a:ext cx="1611708" cy="481784"/>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Striped Right 17">
            <a:extLst>
              <a:ext uri="{FF2B5EF4-FFF2-40B4-BE49-F238E27FC236}">
                <a16:creationId xmlns:a16="http://schemas.microsoft.com/office/drawing/2014/main" id="{8D700758-05D6-4106-B032-B48357AEA56B}"/>
              </a:ext>
            </a:extLst>
          </p:cNvPr>
          <p:cNvSpPr/>
          <p:nvPr/>
        </p:nvSpPr>
        <p:spPr>
          <a:xfrm rot="5400000">
            <a:off x="8524958" y="3288943"/>
            <a:ext cx="1611708" cy="481784"/>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492EFFE-6FC8-4914-BDC4-F4D6CE9963F8}"/>
              </a:ext>
            </a:extLst>
          </p:cNvPr>
          <p:cNvSpPr txBox="1"/>
          <p:nvPr/>
        </p:nvSpPr>
        <p:spPr>
          <a:xfrm>
            <a:off x="452282" y="4593201"/>
            <a:ext cx="2448233" cy="1169551"/>
          </a:xfrm>
          <a:prstGeom prst="rect">
            <a:avLst/>
          </a:prstGeom>
          <a:noFill/>
        </p:spPr>
        <p:txBody>
          <a:bodyPr wrap="square" rtlCol="0">
            <a:spAutoFit/>
          </a:bodyPr>
          <a:lstStyle/>
          <a:p>
            <a:r>
              <a:rPr lang="en-IN" sz="1400" dirty="0"/>
              <a:t>Environment monitor</a:t>
            </a:r>
          </a:p>
          <a:p>
            <a:r>
              <a:rPr lang="en-IN" sz="1400" dirty="0"/>
              <a:t>Range meter</a:t>
            </a:r>
          </a:p>
          <a:p>
            <a:r>
              <a:rPr lang="en-IN" sz="1400" dirty="0"/>
              <a:t>Sound detector</a:t>
            </a:r>
          </a:p>
          <a:p>
            <a:r>
              <a:rPr lang="en-IN" sz="1400" dirty="0"/>
              <a:t>Gesture recognition</a:t>
            </a:r>
          </a:p>
          <a:p>
            <a:r>
              <a:rPr lang="en-IN" sz="1400" dirty="0"/>
              <a:t>Fall detector</a:t>
            </a:r>
          </a:p>
        </p:txBody>
      </p:sp>
      <p:sp>
        <p:nvSpPr>
          <p:cNvPr id="19" name="TextBox 18">
            <a:extLst>
              <a:ext uri="{FF2B5EF4-FFF2-40B4-BE49-F238E27FC236}">
                <a16:creationId xmlns:a16="http://schemas.microsoft.com/office/drawing/2014/main" id="{850A1995-5FEA-4989-978A-11EF0E1C3F60}"/>
              </a:ext>
            </a:extLst>
          </p:cNvPr>
          <p:cNvSpPr txBox="1"/>
          <p:nvPr/>
        </p:nvSpPr>
        <p:spPr>
          <a:xfrm>
            <a:off x="8450824" y="4593200"/>
            <a:ext cx="3001298" cy="738664"/>
          </a:xfrm>
          <a:prstGeom prst="rect">
            <a:avLst/>
          </a:prstGeom>
          <a:noFill/>
        </p:spPr>
        <p:txBody>
          <a:bodyPr wrap="square" rtlCol="0">
            <a:spAutoFit/>
          </a:bodyPr>
          <a:lstStyle/>
          <a:p>
            <a:r>
              <a:rPr lang="en-IN" sz="1400" dirty="0"/>
              <a:t>Smart garden</a:t>
            </a:r>
          </a:p>
          <a:p>
            <a:r>
              <a:rPr lang="en-IN" sz="1400" dirty="0"/>
              <a:t>IR based appliance control</a:t>
            </a:r>
          </a:p>
          <a:p>
            <a:r>
              <a:rPr lang="en-IN" sz="1400" dirty="0"/>
              <a:t>Real time based appliance control</a:t>
            </a:r>
          </a:p>
        </p:txBody>
      </p:sp>
    </p:spTree>
    <p:extLst>
      <p:ext uri="{BB962C8B-B14F-4D97-AF65-F5344CB8AC3E}">
        <p14:creationId xmlns:p14="http://schemas.microsoft.com/office/powerpoint/2010/main" val="1822337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4137149"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nSpc>
                <a:spcPct val="150000"/>
              </a:lnSpc>
            </a:pPr>
            <a:endParaRPr lang="en-IN" sz="2800" dirty="0"/>
          </a:p>
          <a:p>
            <a:pPr lvl="2">
              <a:lnSpc>
                <a:spcPct val="150000"/>
              </a:lnSpc>
            </a:pP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359641" y="112670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Mobile App Development - </a:t>
            </a:r>
            <a:r>
              <a:rPr lang="en-IN" sz="4800" dirty="0" err="1"/>
              <a:t>Kodular</a:t>
            </a:r>
            <a:endParaRPr lang="en-IN" sz="4800" dirty="0"/>
          </a:p>
        </p:txBody>
      </p:sp>
      <p:sp>
        <p:nvSpPr>
          <p:cNvPr id="8" name="TextBox 2">
            <a:extLst>
              <a:ext uri="{FF2B5EF4-FFF2-40B4-BE49-F238E27FC236}">
                <a16:creationId xmlns:a16="http://schemas.microsoft.com/office/drawing/2014/main" id="{929F672D-D2E1-4ED4-8C69-FEFEA11D6907}"/>
              </a:ext>
            </a:extLst>
          </p:cNvPr>
          <p:cNvSpPr txBox="1"/>
          <p:nvPr/>
        </p:nvSpPr>
        <p:spPr>
          <a:xfrm>
            <a:off x="1194528" y="2813528"/>
            <a:ext cx="6151846"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Getting started with </a:t>
            </a:r>
            <a:r>
              <a:rPr lang="en-IN" sz="2800" dirty="0" err="1">
                <a:latin typeface="Arial" panose="020B0604020202020204" pitchFamily="34" charset="0"/>
                <a:cs typeface="Arial" panose="020B0604020202020204" pitchFamily="34" charset="0"/>
              </a:rPr>
              <a:t>Kodular</a:t>
            </a:r>
            <a:endParaRPr lang="en-IN"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Hello World in </a:t>
            </a:r>
            <a:r>
              <a:rPr lang="en-IN" sz="2800" dirty="0" err="1">
                <a:latin typeface="Arial" panose="020B0604020202020204" pitchFamily="34" charset="0"/>
                <a:cs typeface="Arial" panose="020B0604020202020204" pitchFamily="34" charset="0"/>
              </a:rPr>
              <a:t>Kodular</a:t>
            </a:r>
            <a:endParaRPr lang="en-IN"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Sample app in </a:t>
            </a:r>
            <a:r>
              <a:rPr lang="en-IN" sz="2800" dirty="0" err="1">
                <a:latin typeface="Arial" panose="020B0604020202020204" pitchFamily="34" charset="0"/>
                <a:cs typeface="Arial" panose="020B0604020202020204" pitchFamily="34" charset="0"/>
              </a:rPr>
              <a:t>Kodular</a:t>
            </a:r>
            <a:endParaRPr lang="en-IN"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endParaRPr lang="en-IN" sz="2800" dirty="0">
              <a:latin typeface="Arial" panose="020B0604020202020204" pitchFamily="34" charset="0"/>
              <a:cs typeface="Arial" panose="020B0604020202020204" pitchFamily="34" charset="0"/>
            </a:endParaRPr>
          </a:p>
        </p:txBody>
      </p:sp>
      <p:pic>
        <p:nvPicPr>
          <p:cNvPr id="1026" name="Picture 2" descr="Home | Kodular">
            <a:extLst>
              <a:ext uri="{FF2B5EF4-FFF2-40B4-BE49-F238E27FC236}">
                <a16:creationId xmlns:a16="http://schemas.microsoft.com/office/drawing/2014/main" id="{4170BD15-9C9F-47DC-AC3C-1E6404E64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577" y="2573812"/>
            <a:ext cx="4838707" cy="27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212662"/>
      </p:ext>
    </p:extLst>
  </p:cSld>
  <p:clrMapOvr>
    <a:masterClrMapping/>
  </p:clrMapOvr>
  <mc:AlternateContent xmlns:mc="http://schemas.openxmlformats.org/markup-compatibility/2006" xmlns:p14="http://schemas.microsoft.com/office/powerpoint/2010/main">
    <mc:Choice Requires="p14">
      <p:transition spd="slow" p14:dur="2000" advTm="10982"/>
    </mc:Choice>
    <mc:Fallback xmlns="">
      <p:transition spd="slow" advTm="1098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4490440"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nSpc>
                <a:spcPct val="150000"/>
              </a:lnSpc>
            </a:pPr>
            <a:endParaRPr lang="en-IN" sz="2800" dirty="0"/>
          </a:p>
          <a:p>
            <a:pPr lvl="2">
              <a:lnSpc>
                <a:spcPct val="150000"/>
              </a:lnSpc>
            </a:pP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359641" y="112670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What is </a:t>
            </a:r>
            <a:r>
              <a:rPr lang="en-IN" sz="4800" dirty="0" err="1"/>
              <a:t>Kodular</a:t>
            </a:r>
            <a:r>
              <a:rPr lang="en-IN" sz="4800" dirty="0"/>
              <a:t>?</a:t>
            </a:r>
          </a:p>
        </p:txBody>
      </p:sp>
      <p:sp>
        <p:nvSpPr>
          <p:cNvPr id="8" name="TextBox 2">
            <a:extLst>
              <a:ext uri="{FF2B5EF4-FFF2-40B4-BE49-F238E27FC236}">
                <a16:creationId xmlns:a16="http://schemas.microsoft.com/office/drawing/2014/main" id="{929F672D-D2E1-4ED4-8C69-FEFEA11D6907}"/>
              </a:ext>
            </a:extLst>
          </p:cNvPr>
          <p:cNvSpPr txBox="1"/>
          <p:nvPr/>
        </p:nvSpPr>
        <p:spPr>
          <a:xfrm>
            <a:off x="1194528" y="2813528"/>
            <a:ext cx="5746600"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0" i="0" dirty="0" err="1">
                <a:solidFill>
                  <a:srgbClr val="202124"/>
                </a:solidFill>
                <a:effectLst/>
                <a:latin typeface="arial" panose="020B0604020202020204" pitchFamily="34" charset="0"/>
              </a:rPr>
              <a:t>Kodular</a:t>
            </a:r>
            <a:r>
              <a:rPr lang="en-US" sz="2800" b="0" i="0" dirty="0">
                <a:solidFill>
                  <a:srgbClr val="202124"/>
                </a:solidFill>
                <a:effectLst/>
                <a:latin typeface="arial" panose="020B0604020202020204" pitchFamily="34" charset="0"/>
              </a:rPr>
              <a:t> is </a:t>
            </a:r>
            <a:r>
              <a:rPr lang="en-US" sz="2800" b="1" i="0" dirty="0">
                <a:solidFill>
                  <a:srgbClr val="202124"/>
                </a:solidFill>
                <a:effectLst/>
                <a:latin typeface="arial" panose="020B0604020202020204" pitchFamily="34" charset="0"/>
              </a:rPr>
              <a:t>a free online suite for mobile apps development</a:t>
            </a:r>
            <a:r>
              <a:rPr lang="en-US" sz="2800" b="0" i="0" dirty="0">
                <a:solidFill>
                  <a:srgbClr val="202124"/>
                </a:solidFill>
                <a:effectLst/>
                <a:latin typeface="arial" panose="020B0604020202020204" pitchFamily="34" charset="0"/>
              </a:rPr>
              <a:t>. It mainly provides an online </a:t>
            </a:r>
            <a:r>
              <a:rPr lang="en-US" sz="2800" b="1" i="0" dirty="0">
                <a:solidFill>
                  <a:srgbClr val="202124"/>
                </a:solidFill>
                <a:effectLst/>
                <a:latin typeface="arial" panose="020B0604020202020204" pitchFamily="34" charset="0"/>
              </a:rPr>
              <a:t>drag-and-drop</a:t>
            </a:r>
            <a:r>
              <a:rPr lang="en-US" sz="2800" b="0" i="0" dirty="0">
                <a:solidFill>
                  <a:srgbClr val="202124"/>
                </a:solidFill>
                <a:effectLst/>
                <a:latin typeface="arial" panose="020B0604020202020204" pitchFamily="34" charset="0"/>
              </a:rPr>
              <a:t> </a:t>
            </a:r>
            <a:r>
              <a:rPr lang="en-US" sz="2800" b="1" i="0" dirty="0">
                <a:solidFill>
                  <a:srgbClr val="202124"/>
                </a:solidFill>
                <a:effectLst/>
                <a:latin typeface="arial" panose="020B0604020202020204" pitchFamily="34" charset="0"/>
              </a:rPr>
              <a:t>Android</a:t>
            </a:r>
            <a:r>
              <a:rPr lang="en-US" sz="2800" b="0" i="0" dirty="0">
                <a:solidFill>
                  <a:srgbClr val="202124"/>
                </a:solidFill>
                <a:effectLst/>
                <a:latin typeface="arial" panose="020B0604020202020204" pitchFamily="34" charset="0"/>
              </a:rPr>
              <a:t> app creator, on which everyone can create any kind of app without programming a single line of code.</a:t>
            </a:r>
          </a:p>
          <a:p>
            <a:br>
              <a:rPr lang="en-US" sz="2800" b="0" i="0" dirty="0">
                <a:solidFill>
                  <a:srgbClr val="202124"/>
                </a:solidFill>
                <a:effectLst/>
                <a:latin typeface="arial" panose="020B0604020202020204" pitchFamily="34" charset="0"/>
              </a:rPr>
            </a:br>
            <a:endParaRPr lang="en-IN" sz="2800" dirty="0">
              <a:latin typeface="Arial" panose="020B0604020202020204" pitchFamily="34" charset="0"/>
              <a:cs typeface="Arial" panose="020B0604020202020204" pitchFamily="34" charset="0"/>
            </a:endParaRPr>
          </a:p>
        </p:txBody>
      </p:sp>
      <p:pic>
        <p:nvPicPr>
          <p:cNvPr id="2050" name="Picture 2" descr="Code-Free App Development Platforms : Kodular platform">
            <a:extLst>
              <a:ext uri="{FF2B5EF4-FFF2-40B4-BE49-F238E27FC236}">
                <a16:creationId xmlns:a16="http://schemas.microsoft.com/office/drawing/2014/main" id="{5E53F640-D633-4204-9FF1-07E9B699A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850" y="2941044"/>
            <a:ext cx="3751550" cy="28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46241"/>
      </p:ext>
    </p:extLst>
  </p:cSld>
  <p:clrMapOvr>
    <a:masterClrMapping/>
  </p:clrMapOvr>
  <mc:AlternateContent xmlns:mc="http://schemas.openxmlformats.org/markup-compatibility/2006" xmlns:p14="http://schemas.microsoft.com/office/powerpoint/2010/main">
    <mc:Choice Requires="p14">
      <p:transition spd="slow" p14:dur="2000" advTm="22957"/>
    </mc:Choice>
    <mc:Fallback xmlns="">
      <p:transition spd="slow" advTm="2295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1" y="1048642"/>
            <a:ext cx="4772721" cy="920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000" dirty="0" err="1"/>
              <a:t>Kodular</a:t>
            </a:r>
            <a:r>
              <a:rPr lang="en-IN" sz="4000" dirty="0"/>
              <a:t> Companion</a:t>
            </a:r>
          </a:p>
        </p:txBody>
      </p:sp>
      <p:sp>
        <p:nvSpPr>
          <p:cNvPr id="3" name="TextBox 2">
            <a:extLst>
              <a:ext uri="{FF2B5EF4-FFF2-40B4-BE49-F238E27FC236}">
                <a16:creationId xmlns:a16="http://schemas.microsoft.com/office/drawing/2014/main" id="{7F7FE88C-D314-4E11-BC69-8FD3C116A099}"/>
              </a:ext>
            </a:extLst>
          </p:cNvPr>
          <p:cNvSpPr txBox="1"/>
          <p:nvPr/>
        </p:nvSpPr>
        <p:spPr>
          <a:xfrm flipH="1">
            <a:off x="238862" y="5553625"/>
            <a:ext cx="7304974" cy="1200329"/>
          </a:xfrm>
          <a:prstGeom prst="rect">
            <a:avLst/>
          </a:prstGeom>
          <a:noFill/>
        </p:spPr>
        <p:txBody>
          <a:bodyPr wrap="square" rtlCol="0">
            <a:spAutoFit/>
          </a:bodyPr>
          <a:lstStyle/>
          <a:p>
            <a:endParaRPr lang="en-IN" dirty="0">
              <a:latin typeface="Arial" panose="020B0604020202020204" pitchFamily="34" charset="0"/>
              <a:cs typeface="Arial" panose="020B0604020202020204" pitchFamily="34" charset="0"/>
            </a:endParaRPr>
          </a:p>
          <a:p>
            <a:r>
              <a:rPr lang="en-IN" b="1" dirty="0" err="1">
                <a:latin typeface="Arial" panose="020B0604020202020204" pitchFamily="34" charset="0"/>
                <a:cs typeface="Arial" panose="020B0604020202020204" pitchFamily="34" charset="0"/>
              </a:rPr>
              <a:t>Kodular</a:t>
            </a:r>
            <a:r>
              <a:rPr lang="en-IN" b="1" dirty="0">
                <a:latin typeface="Arial" panose="020B0604020202020204" pitchFamily="34" charset="0"/>
                <a:cs typeface="Arial" panose="020B0604020202020204" pitchFamily="34" charset="0"/>
              </a:rPr>
              <a:t> Creator</a:t>
            </a:r>
            <a:r>
              <a:rPr lang="en-IN" dirty="0">
                <a:latin typeface="Arial" panose="020B0604020202020204" pitchFamily="34" charset="0"/>
                <a:cs typeface="Arial" panose="020B0604020202020204" pitchFamily="34" charset="0"/>
              </a:rPr>
              <a:t> in the Test tab has a Connect to Companion item that will open a 2D QR code that can be scanned by </a:t>
            </a:r>
            <a:r>
              <a:rPr lang="en-IN" dirty="0" err="1">
                <a:latin typeface="Arial" panose="020B0604020202020204" pitchFamily="34" charset="0"/>
                <a:cs typeface="Arial" panose="020B0604020202020204" pitchFamily="34" charset="0"/>
              </a:rPr>
              <a:t>Kodular</a:t>
            </a:r>
            <a:r>
              <a:rPr lang="en-IN" dirty="0">
                <a:latin typeface="Arial" panose="020B0604020202020204" pitchFamily="34" charset="0"/>
                <a:cs typeface="Arial" panose="020B0604020202020204" pitchFamily="34" charset="0"/>
              </a:rPr>
              <a:t> Companion</a:t>
            </a:r>
          </a:p>
        </p:txBody>
      </p:sp>
      <p:pic>
        <p:nvPicPr>
          <p:cNvPr id="9" name="Picture 8">
            <a:extLst>
              <a:ext uri="{FF2B5EF4-FFF2-40B4-BE49-F238E27FC236}">
                <a16:creationId xmlns:a16="http://schemas.microsoft.com/office/drawing/2014/main" id="{726C6F84-8063-41FE-B3E3-5CC63AA3C4D5}"/>
              </a:ext>
            </a:extLst>
          </p:cNvPr>
          <p:cNvPicPr>
            <a:picLocks noChangeAspect="1"/>
          </p:cNvPicPr>
          <p:nvPr/>
        </p:nvPicPr>
        <p:blipFill>
          <a:blip r:embed="rId3"/>
          <a:stretch>
            <a:fillRect/>
          </a:stretch>
        </p:blipFill>
        <p:spPr>
          <a:xfrm>
            <a:off x="331809" y="1968894"/>
            <a:ext cx="6700644" cy="3769112"/>
          </a:xfrm>
          <a:prstGeom prst="rect">
            <a:avLst/>
          </a:prstGeom>
        </p:spPr>
      </p:pic>
      <p:pic>
        <p:nvPicPr>
          <p:cNvPr id="10" name="Picture 9">
            <a:extLst>
              <a:ext uri="{FF2B5EF4-FFF2-40B4-BE49-F238E27FC236}">
                <a16:creationId xmlns:a16="http://schemas.microsoft.com/office/drawing/2014/main" id="{09EFF916-5727-41E2-9CE1-15369156DBBD}"/>
              </a:ext>
            </a:extLst>
          </p:cNvPr>
          <p:cNvPicPr>
            <a:picLocks noChangeAspect="1"/>
          </p:cNvPicPr>
          <p:nvPr/>
        </p:nvPicPr>
        <p:blipFill>
          <a:blip r:embed="rId4"/>
          <a:stretch>
            <a:fillRect/>
          </a:stretch>
        </p:blipFill>
        <p:spPr>
          <a:xfrm>
            <a:off x="10089943" y="1966367"/>
            <a:ext cx="1657350" cy="2762250"/>
          </a:xfrm>
          <a:prstGeom prst="rect">
            <a:avLst/>
          </a:prstGeom>
        </p:spPr>
      </p:pic>
      <p:pic>
        <p:nvPicPr>
          <p:cNvPr id="11" name="Picture 10">
            <a:extLst>
              <a:ext uri="{FF2B5EF4-FFF2-40B4-BE49-F238E27FC236}">
                <a16:creationId xmlns:a16="http://schemas.microsoft.com/office/drawing/2014/main" id="{C99DAB66-E2F3-4051-9AAF-85D8A2314A1C}"/>
              </a:ext>
            </a:extLst>
          </p:cNvPr>
          <p:cNvPicPr>
            <a:picLocks noChangeAspect="1"/>
          </p:cNvPicPr>
          <p:nvPr/>
        </p:nvPicPr>
        <p:blipFill>
          <a:blip r:embed="rId5"/>
          <a:stretch>
            <a:fillRect/>
          </a:stretch>
        </p:blipFill>
        <p:spPr>
          <a:xfrm>
            <a:off x="8509870" y="1966367"/>
            <a:ext cx="931331" cy="931331"/>
          </a:xfrm>
          <a:prstGeom prst="rect">
            <a:avLst/>
          </a:prstGeom>
        </p:spPr>
      </p:pic>
      <p:sp>
        <p:nvSpPr>
          <p:cNvPr id="12" name="TextBox 11">
            <a:extLst>
              <a:ext uri="{FF2B5EF4-FFF2-40B4-BE49-F238E27FC236}">
                <a16:creationId xmlns:a16="http://schemas.microsoft.com/office/drawing/2014/main" id="{16A1EDA0-A26A-4B4C-88D6-5187E3D8FFE6}"/>
              </a:ext>
            </a:extLst>
          </p:cNvPr>
          <p:cNvSpPr txBox="1"/>
          <p:nvPr/>
        </p:nvSpPr>
        <p:spPr>
          <a:xfrm>
            <a:off x="7738946" y="5288205"/>
            <a:ext cx="4453054" cy="1200329"/>
          </a:xfrm>
          <a:prstGeom prst="rect">
            <a:avLst/>
          </a:prstGeom>
          <a:noFill/>
        </p:spPr>
        <p:txBody>
          <a:bodyPr wrap="square" rtlCol="0">
            <a:spAutoFit/>
          </a:bodyPr>
          <a:lstStyle/>
          <a:p>
            <a:r>
              <a:rPr lang="en-IN" b="1" dirty="0" err="1">
                <a:latin typeface="Arial" panose="020B0604020202020204" pitchFamily="34" charset="0"/>
                <a:cs typeface="Arial" panose="020B0604020202020204" pitchFamily="34" charset="0"/>
              </a:rPr>
              <a:t>Kodular</a:t>
            </a:r>
            <a:r>
              <a:rPr lang="en-IN" b="1" dirty="0">
                <a:latin typeface="Arial" panose="020B0604020202020204" pitchFamily="34" charset="0"/>
                <a:cs typeface="Arial" panose="020B0604020202020204" pitchFamily="34" charset="0"/>
              </a:rPr>
              <a:t> Companion</a:t>
            </a:r>
            <a:r>
              <a:rPr lang="en-IN" dirty="0">
                <a:latin typeface="Arial" panose="020B0604020202020204" pitchFamily="34" charset="0"/>
                <a:cs typeface="Arial" panose="020B0604020202020204" pitchFamily="34" charset="0"/>
              </a:rPr>
              <a:t> is an Android app that will help developers using </a:t>
            </a:r>
            <a:r>
              <a:rPr lang="en-IN" dirty="0" err="1">
                <a:latin typeface="Arial" panose="020B0604020202020204" pitchFamily="34" charset="0"/>
                <a:cs typeface="Arial" panose="020B0604020202020204" pitchFamily="34" charset="0"/>
              </a:rPr>
              <a:t>Kodular</a:t>
            </a:r>
            <a:r>
              <a:rPr lang="en-IN" dirty="0">
                <a:latin typeface="Arial" panose="020B0604020202020204" pitchFamily="34" charset="0"/>
                <a:cs typeface="Arial" panose="020B0604020202020204" pitchFamily="34" charset="0"/>
              </a:rPr>
              <a:t> to live test their apps without exporting and compiling them</a:t>
            </a:r>
          </a:p>
        </p:txBody>
      </p:sp>
    </p:spTree>
    <p:extLst>
      <p:ext uri="{BB962C8B-B14F-4D97-AF65-F5344CB8AC3E}">
        <p14:creationId xmlns:p14="http://schemas.microsoft.com/office/powerpoint/2010/main" val="3541072021"/>
      </p:ext>
    </p:extLst>
  </p:cSld>
  <p:clrMapOvr>
    <a:masterClrMapping/>
  </p:clrMapOvr>
  <mc:AlternateContent xmlns:mc="http://schemas.openxmlformats.org/markup-compatibility/2006" xmlns:p14="http://schemas.microsoft.com/office/powerpoint/2010/main">
    <mc:Choice Requires="p14">
      <p:transition spd="slow" p14:dur="2000" advTm="22590"/>
    </mc:Choice>
    <mc:Fallback xmlns="">
      <p:transition spd="slow" advTm="2259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2128569" y="2761870"/>
            <a:ext cx="9331036"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nSpc>
                <a:spcPct val="150000"/>
              </a:lnSpc>
            </a:pPr>
            <a:endParaRPr lang="en-IN" sz="2800" dirty="0"/>
          </a:p>
          <a:p>
            <a:pPr lvl="2">
              <a:lnSpc>
                <a:spcPct val="150000"/>
              </a:lnSpc>
            </a:pP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255732"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Understanding </a:t>
            </a:r>
            <a:r>
              <a:rPr lang="en-IN" sz="4800" dirty="0" err="1"/>
              <a:t>Kodular</a:t>
            </a:r>
            <a:endParaRPr lang="en-IN" sz="4800" dirty="0"/>
          </a:p>
        </p:txBody>
      </p:sp>
      <p:pic>
        <p:nvPicPr>
          <p:cNvPr id="2" name="Picture 1">
            <a:extLst>
              <a:ext uri="{FF2B5EF4-FFF2-40B4-BE49-F238E27FC236}">
                <a16:creationId xmlns:a16="http://schemas.microsoft.com/office/drawing/2014/main" id="{F9CB4034-2D98-4DC2-BB69-B2682CE6FE85}"/>
              </a:ext>
            </a:extLst>
          </p:cNvPr>
          <p:cNvPicPr>
            <a:picLocks noChangeAspect="1"/>
          </p:cNvPicPr>
          <p:nvPr/>
        </p:nvPicPr>
        <p:blipFill>
          <a:blip r:embed="rId2"/>
          <a:stretch>
            <a:fillRect/>
          </a:stretch>
        </p:blipFill>
        <p:spPr>
          <a:xfrm>
            <a:off x="732395" y="2594517"/>
            <a:ext cx="6850434" cy="3914534"/>
          </a:xfrm>
          <a:prstGeom prst="rect">
            <a:avLst/>
          </a:prstGeom>
        </p:spPr>
      </p:pic>
      <p:sp>
        <p:nvSpPr>
          <p:cNvPr id="9" name="TextBox 8">
            <a:extLst>
              <a:ext uri="{FF2B5EF4-FFF2-40B4-BE49-F238E27FC236}">
                <a16:creationId xmlns:a16="http://schemas.microsoft.com/office/drawing/2014/main" id="{0C6CEA26-EC82-4CDA-B1DC-DB6C57651E12}"/>
              </a:ext>
            </a:extLst>
          </p:cNvPr>
          <p:cNvSpPr txBox="1"/>
          <p:nvPr/>
        </p:nvSpPr>
        <p:spPr>
          <a:xfrm>
            <a:off x="7582829" y="1793308"/>
            <a:ext cx="4190071" cy="3170099"/>
          </a:xfrm>
          <a:prstGeom prst="rect">
            <a:avLst/>
          </a:prstGeom>
          <a:noFill/>
        </p:spPr>
        <p:txBody>
          <a:bodyPr wrap="square">
            <a:spAutoFit/>
          </a:bodyPr>
          <a:lstStyle/>
          <a:p>
            <a:pPr algn="l"/>
            <a:r>
              <a:rPr lang="en-US" sz="2000" b="0" i="0" dirty="0">
                <a:effectLst/>
                <a:latin typeface="Arial" panose="020B0604020202020204" pitchFamily="34" charset="0"/>
                <a:cs typeface="Arial" panose="020B0604020202020204" pitchFamily="34" charset="0"/>
              </a:rPr>
              <a:t>The apps in </a:t>
            </a:r>
            <a:r>
              <a:rPr lang="en-US" sz="2000" b="0" i="0" dirty="0" err="1">
                <a:effectLst/>
                <a:latin typeface="Arial" panose="020B0604020202020204" pitchFamily="34" charset="0"/>
                <a:cs typeface="Arial" panose="020B0604020202020204" pitchFamily="34" charset="0"/>
              </a:rPr>
              <a:t>Kodular</a:t>
            </a:r>
            <a:r>
              <a:rPr lang="en-US" sz="2000" b="0" i="0" dirty="0">
                <a:effectLst/>
                <a:latin typeface="Arial" panose="020B0604020202020204" pitchFamily="34" charset="0"/>
                <a:cs typeface="Arial" panose="020B0604020202020204" pitchFamily="34" charset="0"/>
              </a:rPr>
              <a:t> are built as a combination of various </a:t>
            </a:r>
            <a:r>
              <a:rPr lang="en-US" sz="2000" b="1" dirty="0">
                <a:effectLst/>
                <a:latin typeface="Arial" panose="020B0604020202020204" pitchFamily="34" charset="0"/>
                <a:cs typeface="Arial" panose="020B0604020202020204" pitchFamily="34" charset="0"/>
              </a:rPr>
              <a:t>Components</a:t>
            </a:r>
            <a:r>
              <a:rPr lang="en-US" sz="2000" b="0" i="0" dirty="0">
                <a:effectLst/>
                <a:latin typeface="Arial" panose="020B0604020202020204" pitchFamily="34" charset="0"/>
                <a:cs typeface="Arial" panose="020B0604020202020204" pitchFamily="34" charset="0"/>
              </a:rPr>
              <a:t> , with each individual </a:t>
            </a:r>
            <a:r>
              <a:rPr lang="en-US" sz="2000" b="1" dirty="0">
                <a:effectLst/>
                <a:latin typeface="Arial" panose="020B0604020202020204" pitchFamily="34" charset="0"/>
                <a:cs typeface="Arial" panose="020B0604020202020204" pitchFamily="34" charset="0"/>
              </a:rPr>
              <a:t>Component</a:t>
            </a:r>
            <a:r>
              <a:rPr lang="en-US" sz="2000" b="0" i="0" dirty="0">
                <a:effectLst/>
                <a:latin typeface="Arial" panose="020B0604020202020204" pitchFamily="34" charset="0"/>
                <a:cs typeface="Arial" panose="020B0604020202020204" pitchFamily="34" charset="0"/>
              </a:rPr>
              <a:t> being used for a specific purpose.</a:t>
            </a:r>
          </a:p>
          <a:p>
            <a:pPr algn="l"/>
            <a:endParaRPr lang="en-US" sz="2000" b="0" i="0" dirty="0">
              <a:effectLst/>
              <a:latin typeface="Arial" panose="020B0604020202020204" pitchFamily="34" charset="0"/>
              <a:cs typeface="Arial" panose="020B0604020202020204" pitchFamily="34" charset="0"/>
            </a:endParaRPr>
          </a:p>
          <a:p>
            <a:pPr algn="l"/>
            <a:r>
              <a:rPr lang="en-US" sz="2000" b="0" i="0" dirty="0">
                <a:effectLst/>
                <a:latin typeface="Arial" panose="020B0604020202020204" pitchFamily="34" charset="0"/>
                <a:cs typeface="Arial" panose="020B0604020202020204" pitchFamily="34" charset="0"/>
              </a:rPr>
              <a:t>The </a:t>
            </a:r>
            <a:r>
              <a:rPr lang="en-US" sz="2000" b="1" i="0" dirty="0">
                <a:effectLst/>
                <a:latin typeface="Arial" panose="020B0604020202020204" pitchFamily="34" charset="0"/>
                <a:cs typeface="Arial" panose="020B0604020202020204" pitchFamily="34" charset="0"/>
              </a:rPr>
              <a:t>Component</a:t>
            </a:r>
            <a:r>
              <a:rPr lang="en-US" sz="2000" b="0" i="0" dirty="0">
                <a:effectLst/>
                <a:latin typeface="Arial" panose="020B0604020202020204" pitchFamily="34" charset="0"/>
                <a:cs typeface="Arial" panose="020B0604020202020204" pitchFamily="34" charset="0"/>
              </a:rPr>
              <a:t>'s </a:t>
            </a:r>
            <a:r>
              <a:rPr lang="en-US" sz="2000" b="0" i="0" dirty="0" err="1">
                <a:effectLst/>
                <a:latin typeface="Arial" panose="020B0604020202020204" pitchFamily="34" charset="0"/>
                <a:cs typeface="Arial" panose="020B0604020202020204" pitchFamily="34" charset="0"/>
              </a:rPr>
              <a:t>behaviour</a:t>
            </a:r>
            <a:r>
              <a:rPr lang="en-US" sz="2000" b="0" i="0" dirty="0">
                <a:effectLst/>
                <a:latin typeface="Arial" panose="020B0604020202020204" pitchFamily="34" charset="0"/>
                <a:cs typeface="Arial" panose="020B0604020202020204" pitchFamily="34" charset="0"/>
              </a:rPr>
              <a:t> is configured using </a:t>
            </a:r>
            <a:r>
              <a:rPr lang="en-US" sz="2000" b="1" dirty="0">
                <a:effectLst/>
                <a:latin typeface="Arial" panose="020B0604020202020204" pitchFamily="34" charset="0"/>
                <a:cs typeface="Arial" panose="020B0604020202020204" pitchFamily="34" charset="0"/>
              </a:rPr>
              <a:t>Blocks</a:t>
            </a:r>
          </a:p>
          <a:p>
            <a:br>
              <a:rPr lang="en-US"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276256"/>
      </p:ext>
    </p:extLst>
  </p:cSld>
  <p:clrMapOvr>
    <a:masterClrMapping/>
  </p:clrMapOvr>
  <mc:AlternateContent xmlns:mc="http://schemas.openxmlformats.org/markup-compatibility/2006" xmlns:p14="http://schemas.microsoft.com/office/powerpoint/2010/main">
    <mc:Choice Requires="p14">
      <p:transition spd="slow" p14:dur="2000" advTm="30993"/>
    </mc:Choice>
    <mc:Fallback xmlns="">
      <p:transition spd="slow" advTm="30993"/>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6" y="1961770"/>
            <a:ext cx="7644802" cy="52884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0" i="0" dirty="0">
                <a:effectLst/>
                <a:latin typeface="Arial" panose="020B0604020202020204" pitchFamily="34" charset="0"/>
                <a:cs typeface="Arial" panose="020B0604020202020204" pitchFamily="34" charset="0"/>
              </a:rPr>
              <a:t>Components are the basic building elements of any app in </a:t>
            </a:r>
            <a:r>
              <a:rPr lang="en-US" sz="2400" b="0" i="0" dirty="0" err="1">
                <a:effectLst/>
                <a:latin typeface="Arial" panose="020B0604020202020204" pitchFamily="34" charset="0"/>
                <a:cs typeface="Arial" panose="020B0604020202020204" pitchFamily="34" charset="0"/>
              </a:rPr>
              <a:t>Kodular</a:t>
            </a:r>
            <a:r>
              <a:rPr lang="en-US" sz="2400" b="0" i="0" dirty="0">
                <a:effectLst/>
                <a:latin typeface="Arial" panose="020B0604020202020204" pitchFamily="34" charset="0"/>
                <a:cs typeface="Arial" panose="020B0604020202020204" pitchFamily="34" charset="0"/>
              </a:rPr>
              <a:t>. Everything in the app is done with the help of one component or the other.</a:t>
            </a:r>
          </a:p>
          <a:p>
            <a:pPr algn="l"/>
            <a:endParaRPr lang="en-US" sz="2400" b="0" i="0" dirty="0">
              <a:effectLst/>
              <a:latin typeface="Arial" panose="020B0604020202020204" pitchFamily="34" charset="0"/>
              <a:cs typeface="Arial" panose="020B0604020202020204" pitchFamily="34" charset="0"/>
            </a:endParaRPr>
          </a:p>
          <a:p>
            <a:pPr algn="l"/>
            <a:r>
              <a:rPr lang="en-US" sz="2400" b="0" i="0" dirty="0">
                <a:effectLst/>
                <a:latin typeface="Arial" panose="020B0604020202020204" pitchFamily="34" charset="0"/>
                <a:cs typeface="Arial" panose="020B0604020202020204" pitchFamily="34" charset="0"/>
              </a:rPr>
              <a:t>Different components are used for different purposes. One component may be used to design the User Interface(UI) of the app, for example a </a:t>
            </a:r>
            <a:r>
              <a:rPr lang="en-US" sz="2400" b="0" i="1" dirty="0">
                <a:effectLst/>
                <a:latin typeface="Arial" panose="020B0604020202020204" pitchFamily="34" charset="0"/>
                <a:cs typeface="Arial" panose="020B0604020202020204" pitchFamily="34" charset="0"/>
              </a:rPr>
              <a:t>Button</a:t>
            </a:r>
            <a:r>
              <a:rPr lang="en-US" sz="2400" b="0" i="0" dirty="0">
                <a:effectLst/>
                <a:latin typeface="Arial" panose="020B0604020202020204" pitchFamily="34" charset="0"/>
                <a:cs typeface="Arial" panose="020B0604020202020204" pitchFamily="34" charset="0"/>
              </a:rPr>
              <a:t> component, while others may be used for performing actions like communicating to a database, saving an image to the Android device's folder etc. for example the </a:t>
            </a:r>
            <a:r>
              <a:rPr lang="en-US" sz="2400" b="0" i="1" dirty="0" err="1">
                <a:effectLst/>
                <a:latin typeface="Arial" panose="020B0604020202020204" pitchFamily="34" charset="0"/>
                <a:cs typeface="Arial" panose="020B0604020202020204" pitchFamily="34" charset="0"/>
              </a:rPr>
              <a:t>FirebaseDB</a:t>
            </a:r>
            <a:r>
              <a:rPr lang="en-US" sz="2400" b="0" i="0" dirty="0">
                <a:effectLst/>
                <a:latin typeface="Arial" panose="020B0604020202020204" pitchFamily="34" charset="0"/>
                <a:cs typeface="Arial" panose="020B0604020202020204" pitchFamily="34" charset="0"/>
              </a:rPr>
              <a:t> component</a:t>
            </a:r>
          </a:p>
          <a:p>
            <a:pPr lvl="2">
              <a:lnSpc>
                <a:spcPct val="150000"/>
              </a:lnSpc>
            </a:pPr>
            <a:endParaRPr lang="en-IN" sz="2400" dirty="0"/>
          </a:p>
          <a:p>
            <a:pPr lvl="2">
              <a:lnSpc>
                <a:spcPct val="150000"/>
              </a:lnSpc>
            </a:pP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Components</a:t>
            </a:r>
          </a:p>
        </p:txBody>
      </p:sp>
      <p:pic>
        <p:nvPicPr>
          <p:cNvPr id="3" name="Picture 2">
            <a:extLst>
              <a:ext uri="{FF2B5EF4-FFF2-40B4-BE49-F238E27FC236}">
                <a16:creationId xmlns:a16="http://schemas.microsoft.com/office/drawing/2014/main" id="{4314CA73-9ABF-4F73-8E87-44F3184062DA}"/>
              </a:ext>
            </a:extLst>
          </p:cNvPr>
          <p:cNvPicPr>
            <a:picLocks noChangeAspect="1"/>
          </p:cNvPicPr>
          <p:nvPr/>
        </p:nvPicPr>
        <p:blipFill>
          <a:blip r:embed="rId2"/>
          <a:stretch>
            <a:fillRect/>
          </a:stretch>
        </p:blipFill>
        <p:spPr>
          <a:xfrm>
            <a:off x="8485701" y="321824"/>
            <a:ext cx="2972215" cy="6287377"/>
          </a:xfrm>
          <a:prstGeom prst="rect">
            <a:avLst/>
          </a:prstGeom>
        </p:spPr>
      </p:pic>
    </p:spTree>
    <p:extLst>
      <p:ext uri="{BB962C8B-B14F-4D97-AF65-F5344CB8AC3E}">
        <p14:creationId xmlns:p14="http://schemas.microsoft.com/office/powerpoint/2010/main" val="3822965961"/>
      </p:ext>
    </p:extLst>
  </p:cSld>
  <p:clrMapOvr>
    <a:masterClrMapping/>
  </p:clrMapOvr>
  <mc:AlternateContent xmlns:mc="http://schemas.openxmlformats.org/markup-compatibility/2006" xmlns:p14="http://schemas.microsoft.com/office/powerpoint/2010/main">
    <mc:Choice Requires="p14">
      <p:transition spd="slow" p14:dur="2000" advTm="40806"/>
    </mc:Choice>
    <mc:Fallback xmlns="">
      <p:transition spd="slow" advTm="4080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5" y="1961770"/>
            <a:ext cx="10481519" cy="4647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0" i="0" dirty="0">
                <a:effectLst/>
                <a:latin typeface="Arial" panose="020B0604020202020204" pitchFamily="34" charset="0"/>
                <a:cs typeface="Arial" panose="020B0604020202020204" pitchFamily="34" charset="0"/>
              </a:rPr>
              <a:t>Blocks are ones which are used describe how to do a task. The way in which the </a:t>
            </a:r>
            <a:r>
              <a:rPr lang="en-US" sz="2400" b="1" i="1" dirty="0">
                <a:effectLst/>
                <a:latin typeface="Arial" panose="020B0604020202020204" pitchFamily="34" charset="0"/>
                <a:cs typeface="Arial" panose="020B0604020202020204" pitchFamily="34" charset="0"/>
              </a:rPr>
              <a:t>Components</a:t>
            </a:r>
            <a:r>
              <a:rPr lang="en-US" sz="2400" b="0" i="0" dirty="0">
                <a:effectLst/>
                <a:latin typeface="Arial" panose="020B0604020202020204" pitchFamily="34" charset="0"/>
                <a:cs typeface="Arial" panose="020B0604020202020204" pitchFamily="34" charset="0"/>
              </a:rPr>
              <a:t> respond to various actions and events in the app is designed using the </a:t>
            </a:r>
            <a:r>
              <a:rPr lang="en-US" sz="2400" b="1" i="1" dirty="0">
                <a:effectLst/>
                <a:latin typeface="Arial" panose="020B0604020202020204" pitchFamily="34" charset="0"/>
                <a:cs typeface="Arial" panose="020B0604020202020204" pitchFamily="34" charset="0"/>
              </a:rPr>
              <a:t>Blocks</a:t>
            </a:r>
            <a:r>
              <a:rPr lang="en-US" sz="2400" b="0" i="0" dirty="0">
                <a:effectLst/>
                <a:latin typeface="Arial" panose="020B0604020202020204" pitchFamily="34" charset="0"/>
                <a:cs typeface="Arial" panose="020B0604020202020204" pitchFamily="34" charset="0"/>
              </a:rPr>
              <a:t>.</a:t>
            </a:r>
          </a:p>
          <a:p>
            <a:pPr algn="l"/>
            <a:endParaRPr lang="en-US" sz="2400" b="0" i="0" dirty="0">
              <a:effectLst/>
              <a:latin typeface="Arial" panose="020B0604020202020204" pitchFamily="34" charset="0"/>
              <a:cs typeface="Arial" panose="020B0604020202020204" pitchFamily="34" charset="0"/>
            </a:endParaRPr>
          </a:p>
          <a:p>
            <a:pPr algn="l"/>
            <a:r>
              <a:rPr lang="en-US" sz="2400" b="0" i="0" dirty="0">
                <a:effectLst/>
                <a:latin typeface="Arial" panose="020B0604020202020204" pitchFamily="34" charset="0"/>
                <a:cs typeface="Arial" panose="020B0604020202020204" pitchFamily="34" charset="0"/>
              </a:rPr>
              <a:t>For example, how the app should respond when a </a:t>
            </a:r>
            <a:r>
              <a:rPr lang="en-US" sz="2400" b="0" i="1" dirty="0">
                <a:effectLst/>
                <a:latin typeface="Arial" panose="020B0604020202020204" pitchFamily="34" charset="0"/>
                <a:cs typeface="Arial" panose="020B0604020202020204" pitchFamily="34" charset="0"/>
              </a:rPr>
              <a:t>Button</a:t>
            </a:r>
            <a:r>
              <a:rPr lang="en-US" sz="2400" b="0" i="0" dirty="0">
                <a:effectLst/>
                <a:latin typeface="Arial" panose="020B0604020202020204" pitchFamily="34" charset="0"/>
                <a:cs typeface="Arial" panose="020B0604020202020204" pitchFamily="34" charset="0"/>
              </a:rPr>
              <a:t> is clicked, what data is to be communicated to the database using </a:t>
            </a:r>
            <a:r>
              <a:rPr lang="en-US" sz="2400" b="0" i="0" dirty="0" err="1">
                <a:effectLst/>
                <a:latin typeface="Arial" panose="020B0604020202020204" pitchFamily="34" charset="0"/>
                <a:cs typeface="Arial" panose="020B0604020202020204" pitchFamily="34" charset="0"/>
              </a:rPr>
              <a:t>FirebaseDB</a:t>
            </a:r>
            <a:r>
              <a:rPr lang="en-US" sz="2400" b="0" i="0" dirty="0">
                <a:effectLst/>
                <a:latin typeface="Arial" panose="020B0604020202020204" pitchFamily="34" charset="0"/>
                <a:cs typeface="Arial" panose="020B0604020202020204" pitchFamily="34" charset="0"/>
              </a:rPr>
              <a:t> component etc. are all configured using the </a:t>
            </a:r>
            <a:r>
              <a:rPr lang="en-US" sz="2400" b="1" i="1" dirty="0">
                <a:effectLst/>
                <a:latin typeface="Arial" panose="020B0604020202020204" pitchFamily="34" charset="0"/>
                <a:cs typeface="Arial" panose="020B0604020202020204" pitchFamily="34" charset="0"/>
              </a:rPr>
              <a:t>Blocks</a:t>
            </a:r>
            <a:r>
              <a:rPr lang="en-US" sz="2400" b="0" i="0" dirty="0">
                <a:effectLst/>
                <a:latin typeface="Arial" panose="020B0604020202020204" pitchFamily="34" charset="0"/>
                <a:cs typeface="Arial" panose="020B0604020202020204" pitchFamily="34" charset="0"/>
              </a:rPr>
              <a:t>.</a:t>
            </a:r>
          </a:p>
          <a:p>
            <a:pPr algn="l"/>
            <a:r>
              <a:rPr lang="en-US" sz="2400" b="0" i="0" dirty="0">
                <a:effectLst/>
                <a:latin typeface="Arial" panose="020B0604020202020204" pitchFamily="34" charset="0"/>
                <a:cs typeface="Arial" panose="020B0604020202020204" pitchFamily="34" charset="0"/>
              </a:rPr>
              <a:t>Thus, by using the various </a:t>
            </a:r>
            <a:r>
              <a:rPr lang="en-US" sz="2400" b="1" i="1" dirty="0">
                <a:effectLst/>
                <a:latin typeface="Arial" panose="020B0604020202020204" pitchFamily="34" charset="0"/>
                <a:cs typeface="Arial" panose="020B0604020202020204" pitchFamily="34" charset="0"/>
              </a:rPr>
              <a:t>Components</a:t>
            </a:r>
            <a:r>
              <a:rPr lang="en-US" sz="2400" b="0" i="0" dirty="0">
                <a:effectLst/>
                <a:latin typeface="Arial" panose="020B0604020202020204" pitchFamily="34" charset="0"/>
                <a:cs typeface="Arial" panose="020B0604020202020204" pitchFamily="34" charset="0"/>
              </a:rPr>
              <a:t> and by configuring its </a:t>
            </a:r>
            <a:r>
              <a:rPr lang="en-US" sz="2400" b="0" i="0" dirty="0" err="1">
                <a:effectLst/>
                <a:latin typeface="Arial" panose="020B0604020202020204" pitchFamily="34" charset="0"/>
                <a:cs typeface="Arial" panose="020B0604020202020204" pitchFamily="34" charset="0"/>
              </a:rPr>
              <a:t>behaviour</a:t>
            </a:r>
            <a:r>
              <a:rPr lang="en-US" sz="2400" b="0" i="0" dirty="0">
                <a:effectLst/>
                <a:latin typeface="Arial" panose="020B0604020202020204" pitchFamily="34" charset="0"/>
                <a:cs typeface="Arial" panose="020B0604020202020204" pitchFamily="34" charset="0"/>
              </a:rPr>
              <a:t> and response to actions from the user with the help of </a:t>
            </a:r>
            <a:r>
              <a:rPr lang="en-US" sz="2400" b="1" i="1" dirty="0">
                <a:effectLst/>
                <a:latin typeface="Arial" panose="020B0604020202020204" pitchFamily="34" charset="0"/>
                <a:cs typeface="Arial" panose="020B0604020202020204" pitchFamily="34" charset="0"/>
              </a:rPr>
              <a:t>Blocks</a:t>
            </a:r>
            <a:r>
              <a:rPr lang="en-US" sz="2400" b="0" i="0" dirty="0">
                <a:effectLst/>
                <a:latin typeface="Arial" panose="020B0604020202020204" pitchFamily="34" charset="0"/>
                <a:cs typeface="Arial" panose="020B0604020202020204" pitchFamily="34" charset="0"/>
              </a:rPr>
              <a:t>, an app is "</a:t>
            </a:r>
            <a:r>
              <a:rPr lang="en-US" sz="2400" b="0" i="0" dirty="0" err="1">
                <a:effectLst/>
                <a:latin typeface="Arial" panose="020B0604020202020204" pitchFamily="34" charset="0"/>
                <a:cs typeface="Arial" panose="020B0604020202020204" pitchFamily="34" charset="0"/>
              </a:rPr>
              <a:t>koded</a:t>
            </a:r>
            <a:r>
              <a:rPr lang="en-US" sz="2400" b="0" i="0" dirty="0">
                <a:effectLst/>
                <a:latin typeface="Arial" panose="020B0604020202020204" pitchFamily="34" charset="0"/>
                <a:cs typeface="Arial" panose="020B0604020202020204" pitchFamily="34" charset="0"/>
              </a:rPr>
              <a:t>" in </a:t>
            </a:r>
            <a:r>
              <a:rPr lang="en-US" sz="2400" b="0" i="0" dirty="0" err="1">
                <a:effectLst/>
                <a:latin typeface="Arial" panose="020B0604020202020204" pitchFamily="34" charset="0"/>
                <a:cs typeface="Arial" panose="020B0604020202020204" pitchFamily="34" charset="0"/>
              </a:rPr>
              <a:t>Kodular</a:t>
            </a:r>
            <a:r>
              <a:rPr lang="en-US" sz="2400" b="0" i="0" dirty="0">
                <a:effectLst/>
                <a:latin typeface="Arial" panose="020B0604020202020204" pitchFamily="34" charset="0"/>
                <a:cs typeface="Arial" panose="020B0604020202020204" pitchFamily="34" charset="0"/>
              </a:rPr>
              <a:t>.</a:t>
            </a:r>
          </a:p>
          <a:p>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Blocks</a:t>
            </a:r>
          </a:p>
        </p:txBody>
      </p:sp>
    </p:spTree>
    <p:extLst>
      <p:ext uri="{BB962C8B-B14F-4D97-AF65-F5344CB8AC3E}">
        <p14:creationId xmlns:p14="http://schemas.microsoft.com/office/powerpoint/2010/main" val="3248161860"/>
      </p:ext>
    </p:extLst>
  </p:cSld>
  <p:clrMapOvr>
    <a:masterClrMapping/>
  </p:clrMapOvr>
  <mc:AlternateContent xmlns:mc="http://schemas.openxmlformats.org/markup-compatibility/2006" xmlns:p14="http://schemas.microsoft.com/office/powerpoint/2010/main">
    <mc:Choice Requires="p14">
      <p:transition spd="slow" p14:dur="2000" advTm="39927"/>
    </mc:Choice>
    <mc:Fallback xmlns="">
      <p:transition spd="slow" advTm="39927"/>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5" y="1961770"/>
            <a:ext cx="10585430" cy="4647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sz="2400" b="1" i="1" dirty="0">
                <a:effectLst/>
                <a:latin typeface="Roboto" panose="02000000000000000000" pitchFamily="2" charset="0"/>
              </a:rPr>
              <a:t>Visible Components</a:t>
            </a:r>
            <a:r>
              <a:rPr lang="en-US" sz="2400" b="1" i="0" dirty="0">
                <a:effectLst/>
                <a:latin typeface="Roboto" panose="02000000000000000000" pitchFamily="2" charset="0"/>
              </a:rPr>
              <a:t>:</a:t>
            </a:r>
            <a:r>
              <a:rPr lang="en-US" sz="2400" b="0" i="0" dirty="0">
                <a:effectLst/>
                <a:latin typeface="Roboto" panose="02000000000000000000" pitchFamily="2" charset="0"/>
              </a:rPr>
              <a:t> The components that can be viewed in the </a:t>
            </a:r>
            <a:r>
              <a:rPr lang="en-US" sz="2400" b="0" i="1" dirty="0">
                <a:effectLst/>
                <a:latin typeface="Roboto" panose="02000000000000000000" pitchFamily="2" charset="0"/>
              </a:rPr>
              <a:t>Viewer</a:t>
            </a:r>
            <a:r>
              <a:rPr lang="en-US" sz="2400" b="0" i="0" dirty="0">
                <a:effectLst/>
                <a:latin typeface="Roboto" panose="02000000000000000000" pitchFamily="2" charset="0"/>
              </a:rPr>
              <a:t> panel of the </a:t>
            </a:r>
            <a:r>
              <a:rPr lang="en-US" sz="2400" b="0" i="1" dirty="0">
                <a:effectLst/>
                <a:latin typeface="Roboto" panose="02000000000000000000" pitchFamily="2" charset="0"/>
              </a:rPr>
              <a:t>Designer</a:t>
            </a:r>
            <a:r>
              <a:rPr lang="en-US" sz="2400" b="0" i="0" dirty="0">
                <a:effectLst/>
                <a:latin typeface="Roboto" panose="02000000000000000000" pitchFamily="2" charset="0"/>
              </a:rPr>
              <a:t> page are known as Visible Component. They are visible to the user in the app and the user can interact with it directly and help in building the User Interface of the app.</a:t>
            </a:r>
            <a:br>
              <a:rPr lang="en-US" sz="2400" b="0" i="0" dirty="0">
                <a:effectLst/>
                <a:latin typeface="Roboto" panose="02000000000000000000" pitchFamily="2" charset="0"/>
              </a:rPr>
            </a:br>
            <a:endParaRPr lang="en-US" sz="2400" b="0" i="0" dirty="0">
              <a:effectLst/>
              <a:latin typeface="Roboto" panose="02000000000000000000" pitchFamily="2" charset="0"/>
            </a:endParaRPr>
          </a:p>
          <a:p>
            <a:pPr algn="l">
              <a:buFont typeface="Arial" panose="020B0604020202020204" pitchFamily="34" charset="0"/>
              <a:buChar char="•"/>
            </a:pPr>
            <a:r>
              <a:rPr lang="en-US" sz="2400" b="1" i="1" dirty="0">
                <a:effectLst/>
                <a:latin typeface="Roboto" panose="02000000000000000000" pitchFamily="2" charset="0"/>
              </a:rPr>
              <a:t>Non-Visible Components</a:t>
            </a:r>
            <a:r>
              <a:rPr lang="en-US" sz="2400" b="1" i="0" dirty="0">
                <a:effectLst/>
                <a:latin typeface="Roboto" panose="02000000000000000000" pitchFamily="2" charset="0"/>
              </a:rPr>
              <a:t>:</a:t>
            </a:r>
            <a:r>
              <a:rPr lang="en-US" sz="2400" b="0" i="0" dirty="0">
                <a:effectLst/>
                <a:latin typeface="Roboto" panose="02000000000000000000" pitchFamily="2" charset="0"/>
              </a:rPr>
              <a:t> The components that are not viewed in the </a:t>
            </a:r>
            <a:r>
              <a:rPr lang="en-US" sz="2400" b="0" i="1" dirty="0">
                <a:effectLst/>
                <a:latin typeface="Roboto" panose="02000000000000000000" pitchFamily="2" charset="0"/>
              </a:rPr>
              <a:t>Viewer</a:t>
            </a:r>
            <a:r>
              <a:rPr lang="en-US" sz="2400" b="0" i="0" dirty="0">
                <a:effectLst/>
                <a:latin typeface="Roboto" panose="02000000000000000000" pitchFamily="2" charset="0"/>
              </a:rPr>
              <a:t> panel of the </a:t>
            </a:r>
            <a:r>
              <a:rPr lang="en-US" sz="2400" b="0" i="1" dirty="0">
                <a:effectLst/>
                <a:latin typeface="Roboto" panose="02000000000000000000" pitchFamily="2" charset="0"/>
              </a:rPr>
              <a:t>Designer</a:t>
            </a:r>
            <a:r>
              <a:rPr lang="en-US" sz="2400" b="0" i="0" dirty="0">
                <a:effectLst/>
                <a:latin typeface="Roboto" panose="02000000000000000000" pitchFamily="2" charset="0"/>
              </a:rPr>
              <a:t> page are known as Non-Visible Component. They are the components that usually do other things like saving a </a:t>
            </a:r>
            <a:r>
              <a:rPr lang="en-US" sz="2400" b="0" i="1" dirty="0">
                <a:effectLst/>
                <a:latin typeface="Roboto" panose="02000000000000000000" pitchFamily="2" charset="0"/>
              </a:rPr>
              <a:t>file</a:t>
            </a:r>
            <a:r>
              <a:rPr lang="en-US" sz="2400" b="0" i="0" dirty="0">
                <a:effectLst/>
                <a:latin typeface="Roboto" panose="02000000000000000000" pitchFamily="2" charset="0"/>
              </a:rPr>
              <a:t> to the device's storage, getting data from various sensors of the device etc. </a:t>
            </a:r>
          </a:p>
          <a:p>
            <a:br>
              <a:rPr lang="en-US" sz="2400" dirty="0"/>
            </a:br>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Types of Components</a:t>
            </a:r>
          </a:p>
        </p:txBody>
      </p:sp>
    </p:spTree>
    <p:extLst>
      <p:ext uri="{BB962C8B-B14F-4D97-AF65-F5344CB8AC3E}">
        <p14:creationId xmlns:p14="http://schemas.microsoft.com/office/powerpoint/2010/main" val="50187755"/>
      </p:ext>
    </p:extLst>
  </p:cSld>
  <p:clrMapOvr>
    <a:masterClrMapping/>
  </p:clrMapOvr>
  <mc:AlternateContent xmlns:mc="http://schemas.openxmlformats.org/markup-compatibility/2006" xmlns:p14="http://schemas.microsoft.com/office/powerpoint/2010/main">
    <mc:Choice Requires="p14">
      <p:transition spd="slow" p14:dur="2000" advTm="30463"/>
    </mc:Choice>
    <mc:Fallback xmlns="">
      <p:transition spd="slow" advTm="30463"/>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5" y="1961770"/>
            <a:ext cx="10481519"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0" i="0" dirty="0">
                <a:effectLst/>
                <a:latin typeface="Roboto" panose="02000000000000000000" pitchFamily="2" charset="0"/>
              </a:rPr>
              <a:t>Each </a:t>
            </a:r>
            <a:r>
              <a:rPr lang="en-US" sz="2800" b="0" i="1" dirty="0">
                <a:effectLst/>
                <a:latin typeface="Roboto" panose="02000000000000000000" pitchFamily="2" charset="0"/>
              </a:rPr>
              <a:t>Component</a:t>
            </a:r>
            <a:r>
              <a:rPr lang="en-US" sz="2800" b="0" i="0" dirty="0">
                <a:effectLst/>
                <a:latin typeface="Roboto" panose="02000000000000000000" pitchFamily="2" charset="0"/>
              </a:rPr>
              <a:t> has its own set of blocks, divided into three types:</a:t>
            </a:r>
          </a:p>
          <a:p>
            <a:pPr algn="l"/>
            <a:endParaRPr lang="en-US" sz="2800" b="0" i="0" dirty="0">
              <a:effectLst/>
              <a:latin typeface="Roboto" panose="02000000000000000000" pitchFamily="2" charset="0"/>
            </a:endParaRPr>
          </a:p>
          <a:p>
            <a:pPr marL="457200" indent="-457200" algn="l">
              <a:buFont typeface="Wingdings" panose="05000000000000000000" pitchFamily="2" charset="2"/>
              <a:buChar char="§"/>
            </a:pPr>
            <a:r>
              <a:rPr lang="en-US" sz="2800" b="0" i="0" u="none" strike="noStrike" dirty="0">
                <a:effectLst/>
                <a:latin typeface="Roboto" panose="02000000000000000000" pitchFamily="2" charset="0"/>
              </a:rPr>
              <a:t>Property blocks</a:t>
            </a:r>
          </a:p>
          <a:p>
            <a:pPr marL="457200" indent="-457200" algn="l">
              <a:buFont typeface="Wingdings" panose="05000000000000000000" pitchFamily="2" charset="2"/>
              <a:buChar char="§"/>
            </a:pPr>
            <a:r>
              <a:rPr lang="en-US" sz="2800" b="0" i="0" u="none" strike="noStrike" dirty="0">
                <a:effectLst/>
                <a:latin typeface="Roboto" panose="02000000000000000000" pitchFamily="2" charset="0"/>
              </a:rPr>
              <a:t>Method blocks</a:t>
            </a:r>
            <a:endParaRPr lang="en-US" sz="2800" b="0" i="0" dirty="0">
              <a:effectLst/>
              <a:latin typeface="Roboto" panose="02000000000000000000" pitchFamily="2" charset="0"/>
            </a:endParaRPr>
          </a:p>
          <a:p>
            <a:pPr marL="457200" indent="-457200" algn="l">
              <a:buFont typeface="Wingdings" panose="05000000000000000000" pitchFamily="2" charset="2"/>
              <a:buChar char="§"/>
            </a:pPr>
            <a:r>
              <a:rPr lang="en-US" sz="2800" b="0" i="0" u="none" strike="noStrike" dirty="0">
                <a:effectLst/>
                <a:latin typeface="Roboto" panose="02000000000000000000" pitchFamily="2" charset="0"/>
              </a:rPr>
              <a:t>Event blocks</a:t>
            </a:r>
            <a:endParaRPr lang="en-US" sz="2800" b="0" i="0" dirty="0">
              <a:effectLst/>
              <a:latin typeface="Roboto" panose="02000000000000000000" pitchFamily="2" charset="0"/>
            </a:endParaRPr>
          </a:p>
          <a:p>
            <a:br>
              <a:rPr lang="en-US" sz="2800" dirty="0"/>
            </a:br>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Types of Blocks of Components</a:t>
            </a:r>
          </a:p>
        </p:txBody>
      </p:sp>
    </p:spTree>
    <p:extLst>
      <p:ext uri="{BB962C8B-B14F-4D97-AF65-F5344CB8AC3E}">
        <p14:creationId xmlns:p14="http://schemas.microsoft.com/office/powerpoint/2010/main" val="3658576038"/>
      </p:ext>
    </p:extLst>
  </p:cSld>
  <p:clrMapOvr>
    <a:masterClrMapping/>
  </p:clrMapOvr>
  <mc:AlternateContent xmlns:mc="http://schemas.openxmlformats.org/markup-compatibility/2006" xmlns:p14="http://schemas.microsoft.com/office/powerpoint/2010/main">
    <mc:Choice Requires="p14">
      <p:transition spd="slow" p14:dur="2000" advTm="15248"/>
    </mc:Choice>
    <mc:Fallback xmlns="">
      <p:transition spd="slow" advTm="1524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59550" y="1793308"/>
            <a:ext cx="10481519"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0" i="0" dirty="0">
                <a:effectLst/>
                <a:latin typeface="Arial" panose="020B0604020202020204" pitchFamily="34" charset="0"/>
                <a:cs typeface="Arial" panose="020B0604020202020204" pitchFamily="34" charset="0"/>
              </a:rPr>
              <a:t>Each </a:t>
            </a:r>
            <a:r>
              <a:rPr lang="en-US" sz="2000" b="0" i="1" dirty="0">
                <a:effectLst/>
                <a:latin typeface="Arial" panose="020B0604020202020204" pitchFamily="34" charset="0"/>
                <a:cs typeface="Arial" panose="020B0604020202020204" pitchFamily="34" charset="0"/>
              </a:rPr>
              <a:t>component</a:t>
            </a:r>
            <a:r>
              <a:rPr lang="en-US" sz="2000" b="0" i="0" dirty="0">
                <a:effectLst/>
                <a:latin typeface="Arial" panose="020B0604020202020204" pitchFamily="34" charset="0"/>
                <a:cs typeface="Arial" panose="020B0604020202020204" pitchFamily="34" charset="0"/>
              </a:rPr>
              <a:t> comes with its own set of </a:t>
            </a:r>
            <a:r>
              <a:rPr lang="en-US" sz="2000" b="0" i="1" dirty="0">
                <a:effectLst/>
                <a:latin typeface="Arial" panose="020B0604020202020204" pitchFamily="34" charset="0"/>
                <a:cs typeface="Arial" panose="020B0604020202020204" pitchFamily="34" charset="0"/>
              </a:rPr>
              <a:t>Properties</a:t>
            </a:r>
            <a:r>
              <a:rPr lang="en-US" sz="2000" b="0" i="0" dirty="0">
                <a:effectLst/>
                <a:latin typeface="Arial" panose="020B0604020202020204" pitchFamily="34" charset="0"/>
                <a:cs typeface="Arial" panose="020B0604020202020204" pitchFamily="34" charset="0"/>
              </a:rPr>
              <a:t>, which describe its characteristics. For example, the </a:t>
            </a:r>
            <a:r>
              <a:rPr lang="en-US" sz="2000" b="0" i="1" dirty="0">
                <a:effectLst/>
                <a:latin typeface="Arial" panose="020B0604020202020204" pitchFamily="34" charset="0"/>
                <a:cs typeface="Arial" panose="020B0604020202020204" pitchFamily="34" charset="0"/>
              </a:rPr>
              <a:t>Button</a:t>
            </a:r>
            <a:r>
              <a:rPr lang="en-US" sz="2000" b="0" i="0" dirty="0">
                <a:effectLst/>
                <a:latin typeface="Arial" panose="020B0604020202020204" pitchFamily="34" charset="0"/>
                <a:cs typeface="Arial" panose="020B0604020202020204" pitchFamily="34" charset="0"/>
              </a:rPr>
              <a:t> component has properties like </a:t>
            </a:r>
            <a:r>
              <a:rPr lang="en-US" sz="2000" b="0" i="1" dirty="0">
                <a:effectLst/>
                <a:latin typeface="Arial" panose="020B0604020202020204" pitchFamily="34" charset="0"/>
                <a:cs typeface="Arial" panose="020B0604020202020204" pitchFamily="34" charset="0"/>
              </a:rPr>
              <a:t>Background Color, Text Color, Text Font Size</a:t>
            </a:r>
            <a:r>
              <a:rPr lang="en-US" sz="2000" b="0" i="0" dirty="0">
                <a:effectLst/>
                <a:latin typeface="Arial" panose="020B0604020202020204" pitchFamily="34" charset="0"/>
                <a:cs typeface="Arial" panose="020B0604020202020204" pitchFamily="34" charset="0"/>
              </a:rPr>
              <a:t> etc. which are characteristics that describe the features of that particular button.</a:t>
            </a:r>
          </a:p>
          <a:p>
            <a:pPr algn="l"/>
            <a:r>
              <a:rPr lang="en-US" sz="2000" b="0" i="0" dirty="0">
                <a:effectLst/>
                <a:latin typeface="Arial" panose="020B0604020202020204" pitchFamily="34" charset="0"/>
                <a:cs typeface="Arial" panose="020B0604020202020204" pitchFamily="34" charset="0"/>
              </a:rPr>
              <a:t>Some these </a:t>
            </a:r>
            <a:r>
              <a:rPr lang="en-US" sz="2000" b="0" i="1" dirty="0">
                <a:effectLst/>
                <a:latin typeface="Arial" panose="020B0604020202020204" pitchFamily="34" charset="0"/>
                <a:cs typeface="Arial" panose="020B0604020202020204" pitchFamily="34" charset="0"/>
              </a:rPr>
              <a:t>Properties</a:t>
            </a:r>
            <a:r>
              <a:rPr lang="en-US" sz="2000" b="0" i="0" dirty="0">
                <a:effectLst/>
                <a:latin typeface="Arial" panose="020B0604020202020204" pitchFamily="34" charset="0"/>
                <a:cs typeface="Arial" panose="020B0604020202020204" pitchFamily="34" charset="0"/>
              </a:rPr>
              <a:t> can either be set from </a:t>
            </a:r>
            <a:r>
              <a:rPr lang="en-US" sz="2000" b="1" i="1" dirty="0">
                <a:effectLst/>
                <a:latin typeface="Arial" panose="020B0604020202020204" pitchFamily="34" charset="0"/>
                <a:cs typeface="Arial" panose="020B0604020202020204" pitchFamily="34" charset="0"/>
              </a:rPr>
              <a:t>Designer</a:t>
            </a:r>
            <a:r>
              <a:rPr lang="en-US" sz="2000" b="0" i="0" dirty="0">
                <a:effectLst/>
                <a:latin typeface="Arial" panose="020B0604020202020204" pitchFamily="34" charset="0"/>
                <a:cs typeface="Arial" panose="020B0604020202020204" pitchFamily="34" charset="0"/>
              </a:rPr>
              <a:t> page, or through </a:t>
            </a:r>
            <a:r>
              <a:rPr lang="en-US" sz="2000" b="1" i="1" dirty="0">
                <a:effectLst/>
                <a:latin typeface="Arial" panose="020B0604020202020204" pitchFamily="34" charset="0"/>
                <a:cs typeface="Arial" panose="020B0604020202020204" pitchFamily="34" charset="0"/>
              </a:rPr>
              <a:t>Blocks</a:t>
            </a:r>
            <a:r>
              <a:rPr lang="en-US" sz="2000" b="0" i="0" dirty="0">
                <a:effectLst/>
                <a:latin typeface="Arial" panose="020B0604020202020204" pitchFamily="34" charset="0"/>
                <a:cs typeface="Arial" panose="020B0604020202020204" pitchFamily="34" charset="0"/>
              </a:rPr>
              <a:t>, while some can be set only through </a:t>
            </a:r>
            <a:r>
              <a:rPr lang="en-US" sz="2000" b="1" i="1" dirty="0">
                <a:effectLst/>
                <a:latin typeface="Arial" panose="020B0604020202020204" pitchFamily="34" charset="0"/>
                <a:cs typeface="Arial" panose="020B0604020202020204" pitchFamily="34" charset="0"/>
              </a:rPr>
              <a:t>Blocks</a:t>
            </a:r>
            <a:r>
              <a:rPr lang="en-US" sz="2000" b="0" i="0" dirty="0">
                <a:effectLst/>
                <a:latin typeface="Arial" panose="020B0604020202020204" pitchFamily="34" charset="0"/>
                <a:cs typeface="Arial" panose="020B0604020202020204" pitchFamily="34" charset="0"/>
              </a:rPr>
              <a:t> and some only from the </a:t>
            </a:r>
            <a:r>
              <a:rPr lang="en-US" sz="2000" b="1" i="1" dirty="0">
                <a:effectLst/>
                <a:latin typeface="Arial" panose="020B0604020202020204" pitchFamily="34" charset="0"/>
                <a:cs typeface="Arial" panose="020B0604020202020204" pitchFamily="34" charset="0"/>
              </a:rPr>
              <a:t>Designer</a:t>
            </a:r>
            <a:r>
              <a:rPr lang="en-US" sz="2000" b="0" i="0" dirty="0">
                <a:effectLst/>
                <a:latin typeface="Arial" panose="020B0604020202020204" pitchFamily="34" charset="0"/>
                <a:cs typeface="Arial" panose="020B0604020202020204" pitchFamily="34" charset="0"/>
              </a:rPr>
              <a:t>.</a:t>
            </a:r>
          </a:p>
          <a:p>
            <a:pPr algn="l"/>
            <a:endParaRPr lang="en-US" sz="2000" dirty="0">
              <a:latin typeface="Arial" panose="020B0604020202020204" pitchFamily="34" charset="0"/>
              <a:cs typeface="Arial" panose="020B0604020202020204" pitchFamily="34" charset="0"/>
            </a:endParaRPr>
          </a:p>
          <a:p>
            <a:pPr algn="l"/>
            <a:endParaRPr lang="en-US" sz="2000" b="0" i="0" dirty="0">
              <a:effectLst/>
              <a:latin typeface="Arial" panose="020B0604020202020204" pitchFamily="34" charset="0"/>
              <a:cs typeface="Arial" panose="020B0604020202020204" pitchFamily="34" charset="0"/>
            </a:endParaRPr>
          </a:p>
          <a:p>
            <a:pPr algn="l"/>
            <a:endParaRPr lang="en-US" sz="2000" dirty="0">
              <a:latin typeface="Arial" panose="020B0604020202020204" pitchFamily="34" charset="0"/>
              <a:cs typeface="Arial" panose="020B0604020202020204" pitchFamily="34" charset="0"/>
            </a:endParaRPr>
          </a:p>
          <a:p>
            <a:pPr algn="l"/>
            <a:endParaRPr lang="en-US" sz="2000" b="0" i="0" dirty="0">
              <a:effectLst/>
              <a:latin typeface="Arial" panose="020B0604020202020204" pitchFamily="34" charset="0"/>
              <a:cs typeface="Arial" panose="020B0604020202020204" pitchFamily="34" charset="0"/>
            </a:endParaRPr>
          </a:p>
          <a:p>
            <a:pPr algn="l"/>
            <a:endParaRPr lang="en-US" sz="2000" dirty="0">
              <a:latin typeface="Arial" panose="020B0604020202020204" pitchFamily="34" charset="0"/>
              <a:cs typeface="Arial" panose="020B0604020202020204" pitchFamily="34" charset="0"/>
            </a:endParaRPr>
          </a:p>
          <a:p>
            <a:pPr algn="l"/>
            <a:endParaRPr lang="en-US" sz="2000" b="0" i="0" dirty="0">
              <a:effectLst/>
              <a:latin typeface="Arial" panose="020B0604020202020204" pitchFamily="34" charset="0"/>
              <a:cs typeface="Arial" panose="020B0604020202020204" pitchFamily="34" charset="0"/>
            </a:endParaRPr>
          </a:p>
          <a:p>
            <a:pPr algn="l"/>
            <a:r>
              <a:rPr lang="en-US" sz="2000" b="0" i="0" dirty="0">
                <a:effectLst/>
                <a:latin typeface="Arial" panose="020B0604020202020204" pitchFamily="34" charset="0"/>
                <a:cs typeface="Arial" panose="020B0604020202020204" pitchFamily="34" charset="0"/>
              </a:rPr>
              <a:t>The property blocks are Green in color</a:t>
            </a:r>
          </a:p>
          <a:p>
            <a:pPr algn="l"/>
            <a:br>
              <a:rPr lang="en-US" sz="2800" b="0" i="0" dirty="0">
                <a:effectLst/>
                <a:latin typeface="Roboto" panose="02000000000000000000" pitchFamily="2" charset="0"/>
              </a:rPr>
            </a:br>
            <a:endParaRPr lang="en-US" sz="2800" b="0" i="0" dirty="0">
              <a:effectLst/>
              <a:latin typeface="Roboto" panose="02000000000000000000" pitchFamily="2" charset="0"/>
            </a:endParaRPr>
          </a:p>
          <a:p>
            <a:pPr algn="l"/>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Property Blocks</a:t>
            </a:r>
          </a:p>
        </p:txBody>
      </p:sp>
      <p:pic>
        <p:nvPicPr>
          <p:cNvPr id="2" name="Picture 1">
            <a:extLst>
              <a:ext uri="{FF2B5EF4-FFF2-40B4-BE49-F238E27FC236}">
                <a16:creationId xmlns:a16="http://schemas.microsoft.com/office/drawing/2014/main" id="{DD1AD9DC-0F1B-4F0A-AC6C-4F1594F6642B}"/>
              </a:ext>
            </a:extLst>
          </p:cNvPr>
          <p:cNvPicPr>
            <a:picLocks noChangeAspect="1"/>
          </p:cNvPicPr>
          <p:nvPr/>
        </p:nvPicPr>
        <p:blipFill>
          <a:blip r:embed="rId2"/>
          <a:stretch>
            <a:fillRect/>
          </a:stretch>
        </p:blipFill>
        <p:spPr>
          <a:xfrm>
            <a:off x="1655618" y="3769302"/>
            <a:ext cx="5001307" cy="1085810"/>
          </a:xfrm>
          <a:prstGeom prst="rect">
            <a:avLst/>
          </a:prstGeom>
        </p:spPr>
      </p:pic>
    </p:spTree>
    <p:extLst>
      <p:ext uri="{BB962C8B-B14F-4D97-AF65-F5344CB8AC3E}">
        <p14:creationId xmlns:p14="http://schemas.microsoft.com/office/powerpoint/2010/main" val="1061111882"/>
      </p:ext>
    </p:extLst>
  </p:cSld>
  <p:clrMapOvr>
    <a:masterClrMapping/>
  </p:clrMapOvr>
  <mc:AlternateContent xmlns:mc="http://schemas.openxmlformats.org/markup-compatibility/2006" xmlns:p14="http://schemas.microsoft.com/office/powerpoint/2010/main">
    <mc:Choice Requires="p14">
      <p:transition spd="slow" p14:dur="2000" advTm="23178"/>
    </mc:Choice>
    <mc:Fallback xmlns="">
      <p:transition spd="slow" advTm="2317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59550" y="1793308"/>
            <a:ext cx="10481519" cy="4647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0" i="1" dirty="0">
                <a:effectLst/>
                <a:latin typeface="Roboto" panose="02000000000000000000" pitchFamily="2" charset="0"/>
              </a:rPr>
              <a:t>Methods</a:t>
            </a:r>
            <a:r>
              <a:rPr lang="en-US" sz="2000" b="0" i="0" dirty="0">
                <a:effectLst/>
                <a:latin typeface="Roboto" panose="02000000000000000000" pitchFamily="2" charset="0"/>
              </a:rPr>
              <a:t> are certain functions that a </a:t>
            </a:r>
            <a:r>
              <a:rPr lang="en-US" sz="2000" b="0" i="1" dirty="0">
                <a:effectLst/>
                <a:latin typeface="Roboto" panose="02000000000000000000" pitchFamily="2" charset="0"/>
              </a:rPr>
              <a:t>component</a:t>
            </a:r>
            <a:r>
              <a:rPr lang="en-US" sz="2000" b="0" i="0" dirty="0">
                <a:effectLst/>
                <a:latin typeface="Roboto" panose="02000000000000000000" pitchFamily="2" charset="0"/>
              </a:rPr>
              <a:t> can do. For example, the </a:t>
            </a:r>
            <a:r>
              <a:rPr lang="en-US" sz="2000" b="0" i="1" dirty="0">
                <a:effectLst/>
                <a:latin typeface="Roboto" panose="02000000000000000000" pitchFamily="2" charset="0"/>
              </a:rPr>
              <a:t>Sound</a:t>
            </a:r>
            <a:r>
              <a:rPr lang="en-US" sz="2000" b="0" i="0" dirty="0">
                <a:effectLst/>
                <a:latin typeface="Roboto" panose="02000000000000000000" pitchFamily="2" charset="0"/>
              </a:rPr>
              <a:t> component should be able to play the music when required. This is done by using a </a:t>
            </a:r>
            <a:r>
              <a:rPr lang="en-US" sz="2000" b="0" i="1" dirty="0">
                <a:effectLst/>
                <a:latin typeface="Roboto" panose="02000000000000000000" pitchFamily="2" charset="0"/>
              </a:rPr>
              <a:t>Method</a:t>
            </a:r>
            <a:r>
              <a:rPr lang="en-US" sz="2000" b="0" i="0" dirty="0">
                <a:effectLst/>
                <a:latin typeface="Roboto" panose="02000000000000000000" pitchFamily="2" charset="0"/>
              </a:rPr>
              <a:t> called </a:t>
            </a:r>
            <a:r>
              <a:rPr lang="en-US" sz="2000" b="1" i="0" dirty="0">
                <a:effectLst/>
                <a:latin typeface="Roboto" panose="02000000000000000000" pitchFamily="2" charset="0"/>
              </a:rPr>
              <a:t>Play</a:t>
            </a:r>
            <a:r>
              <a:rPr lang="en-US" sz="2000" b="0" i="0" dirty="0">
                <a:effectLst/>
                <a:latin typeface="Roboto" panose="02000000000000000000" pitchFamily="2" charset="0"/>
              </a:rPr>
              <a:t>, which instructs the components to carry out the task of playing the music.</a:t>
            </a:r>
          </a:p>
          <a:p>
            <a:pPr algn="l"/>
            <a:r>
              <a:rPr lang="en-US" sz="2000" b="0" i="0" dirty="0">
                <a:effectLst/>
                <a:latin typeface="Roboto" panose="02000000000000000000" pitchFamily="2" charset="0"/>
              </a:rPr>
              <a:t>So, </a:t>
            </a:r>
            <a:r>
              <a:rPr lang="en-US" sz="2000" b="0" i="1" dirty="0">
                <a:effectLst/>
                <a:latin typeface="Roboto" panose="02000000000000000000" pitchFamily="2" charset="0"/>
              </a:rPr>
              <a:t>Methods</a:t>
            </a:r>
            <a:r>
              <a:rPr lang="en-US" sz="2000" b="0" i="0" dirty="0">
                <a:effectLst/>
                <a:latin typeface="Roboto" panose="02000000000000000000" pitchFamily="2" charset="0"/>
              </a:rPr>
              <a:t> are nothing but an instruction to carry out a particular task, like playing the music.</a:t>
            </a:r>
          </a:p>
          <a:p>
            <a:pPr algn="l"/>
            <a:r>
              <a:rPr lang="en-US" sz="2000" b="0" i="0" dirty="0">
                <a:effectLst/>
                <a:latin typeface="Roboto" panose="02000000000000000000" pitchFamily="2" charset="0"/>
              </a:rPr>
              <a:t>Some </a:t>
            </a:r>
            <a:r>
              <a:rPr lang="en-US" sz="2000" b="0" i="1" dirty="0">
                <a:effectLst/>
                <a:latin typeface="Roboto" panose="02000000000000000000" pitchFamily="2" charset="0"/>
              </a:rPr>
              <a:t>methods</a:t>
            </a:r>
            <a:r>
              <a:rPr lang="en-US" sz="2000" b="0" i="0" dirty="0">
                <a:effectLst/>
                <a:latin typeface="Roboto" panose="02000000000000000000" pitchFamily="2" charset="0"/>
              </a:rPr>
              <a:t> require some additional data, which will also be used in carrying out that task. For example, </a:t>
            </a:r>
            <a:r>
              <a:rPr lang="en-US" sz="2000" b="0" i="1" dirty="0">
                <a:effectLst/>
                <a:latin typeface="Roboto" panose="02000000000000000000" pitchFamily="2" charset="0"/>
              </a:rPr>
              <a:t>Firebase DB</a:t>
            </a:r>
            <a:r>
              <a:rPr lang="en-US" sz="2000" b="0" i="0" dirty="0">
                <a:effectLst/>
                <a:latin typeface="Roboto" panose="02000000000000000000" pitchFamily="2" charset="0"/>
              </a:rPr>
              <a:t> component stores the data using a method called </a:t>
            </a:r>
            <a:r>
              <a:rPr lang="en-US" sz="2000" b="0" i="1" dirty="0">
                <a:effectLst/>
                <a:latin typeface="Roboto" panose="02000000000000000000" pitchFamily="2" charset="0"/>
              </a:rPr>
              <a:t>Store Value</a:t>
            </a:r>
            <a:r>
              <a:rPr lang="en-US" sz="2000" b="0" i="0" dirty="0">
                <a:effectLst/>
                <a:latin typeface="Roboto" panose="02000000000000000000" pitchFamily="2" charset="0"/>
              </a:rPr>
              <a:t>. But how will the component know what data to store and under what name ? This is where </a:t>
            </a:r>
            <a:r>
              <a:rPr lang="en-US" sz="2000" b="0" i="1" dirty="0">
                <a:effectLst/>
                <a:latin typeface="Roboto" panose="02000000000000000000" pitchFamily="2" charset="0"/>
              </a:rPr>
              <a:t>Parameters</a:t>
            </a:r>
            <a:r>
              <a:rPr lang="en-US" sz="2000" b="0" i="0" dirty="0">
                <a:effectLst/>
                <a:latin typeface="Roboto" panose="02000000000000000000" pitchFamily="2" charset="0"/>
              </a:rPr>
              <a:t> or simply </a:t>
            </a:r>
            <a:r>
              <a:rPr lang="en-US" sz="2000" b="1" i="0" dirty="0">
                <a:effectLst/>
                <a:latin typeface="Roboto" panose="02000000000000000000" pitchFamily="2" charset="0"/>
              </a:rPr>
              <a:t>Params</a:t>
            </a:r>
            <a:r>
              <a:rPr lang="en-US" sz="2000" b="0" i="0" dirty="0">
                <a:effectLst/>
                <a:latin typeface="Roboto" panose="02000000000000000000" pitchFamily="2" charset="0"/>
              </a:rPr>
              <a:t> are used.</a:t>
            </a:r>
          </a:p>
          <a:p>
            <a:pPr algn="l"/>
            <a:br>
              <a:rPr lang="en-US" sz="2000" b="0" i="0" dirty="0">
                <a:effectLst/>
                <a:latin typeface="Roboto" panose="02000000000000000000" pitchFamily="2" charset="0"/>
              </a:rPr>
            </a:br>
            <a:endParaRPr lang="en-US" sz="2000" b="0" i="0" dirty="0">
              <a:effectLst/>
              <a:latin typeface="Roboto" panose="02000000000000000000" pitchFamily="2" charset="0"/>
            </a:endParaRPr>
          </a:p>
          <a:p>
            <a:pPr algn="l"/>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Method Blocks</a:t>
            </a:r>
          </a:p>
        </p:txBody>
      </p:sp>
      <p:pic>
        <p:nvPicPr>
          <p:cNvPr id="3" name="Picture 2">
            <a:extLst>
              <a:ext uri="{FF2B5EF4-FFF2-40B4-BE49-F238E27FC236}">
                <a16:creationId xmlns:a16="http://schemas.microsoft.com/office/drawing/2014/main" id="{2FAD8617-44BD-4457-8C2F-B273E2872D85}"/>
              </a:ext>
            </a:extLst>
          </p:cNvPr>
          <p:cNvPicPr>
            <a:picLocks noChangeAspect="1"/>
          </p:cNvPicPr>
          <p:nvPr/>
        </p:nvPicPr>
        <p:blipFill>
          <a:blip r:embed="rId2"/>
          <a:stretch>
            <a:fillRect/>
          </a:stretch>
        </p:blipFill>
        <p:spPr>
          <a:xfrm>
            <a:off x="2011391" y="5142200"/>
            <a:ext cx="4643168" cy="1008302"/>
          </a:xfrm>
          <a:prstGeom prst="rect">
            <a:avLst/>
          </a:prstGeom>
        </p:spPr>
      </p:pic>
    </p:spTree>
    <p:extLst>
      <p:ext uri="{BB962C8B-B14F-4D97-AF65-F5344CB8AC3E}">
        <p14:creationId xmlns:p14="http://schemas.microsoft.com/office/powerpoint/2010/main" val="2509888142"/>
      </p:ext>
    </p:extLst>
  </p:cSld>
  <p:clrMapOvr>
    <a:masterClrMapping/>
  </p:clrMapOvr>
  <mc:AlternateContent xmlns:mc="http://schemas.openxmlformats.org/markup-compatibility/2006" xmlns:p14="http://schemas.microsoft.com/office/powerpoint/2010/main">
    <mc:Choice Requires="p14">
      <p:transition spd="slow" p14:dur="2000" advTm="8"/>
    </mc:Choice>
    <mc:Fallback xmlns="">
      <p:transition spd="slow" advTm="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9603-68D7-48A6-ABBC-F7300436F3DB}"/>
              </a:ext>
            </a:extLst>
          </p:cNvPr>
          <p:cNvSpPr>
            <a:spLocks noGrp="1"/>
          </p:cNvSpPr>
          <p:nvPr>
            <p:ph type="title"/>
          </p:nvPr>
        </p:nvSpPr>
        <p:spPr/>
        <p:txBody>
          <a:bodyPr/>
          <a:lstStyle/>
          <a:p>
            <a:r>
              <a:rPr lang="en-IN" dirty="0"/>
              <a:t>Project Building Blocks</a:t>
            </a:r>
          </a:p>
        </p:txBody>
      </p:sp>
      <p:sp>
        <p:nvSpPr>
          <p:cNvPr id="4" name="Footer Placeholder 3">
            <a:extLst>
              <a:ext uri="{FF2B5EF4-FFF2-40B4-BE49-F238E27FC236}">
                <a16:creationId xmlns:a16="http://schemas.microsoft.com/office/drawing/2014/main" id="{E9EB681C-0651-4F23-98D5-17345371EC05}"/>
              </a:ext>
            </a:extLst>
          </p:cNvPr>
          <p:cNvSpPr>
            <a:spLocks noGrp="1"/>
          </p:cNvSpPr>
          <p:nvPr>
            <p:ph type="ftr" sz="quarter" idx="11"/>
          </p:nvPr>
        </p:nvSpPr>
        <p:spPr/>
        <p:txBody>
          <a:bodyPr/>
          <a:lstStyle/>
          <a:p>
            <a:r>
              <a:rPr lang="en-US"/>
              <a:t>IOT Lab, ECE Department</a:t>
            </a:r>
          </a:p>
        </p:txBody>
      </p:sp>
      <p:sp>
        <p:nvSpPr>
          <p:cNvPr id="5" name="Rectangle: Rounded Corners 4">
            <a:extLst>
              <a:ext uri="{FF2B5EF4-FFF2-40B4-BE49-F238E27FC236}">
                <a16:creationId xmlns:a16="http://schemas.microsoft.com/office/drawing/2014/main" id="{629A3AA2-79F3-44CC-9226-1C13F3E15A48}"/>
              </a:ext>
            </a:extLst>
          </p:cNvPr>
          <p:cNvSpPr/>
          <p:nvPr/>
        </p:nvSpPr>
        <p:spPr>
          <a:xfrm>
            <a:off x="540775" y="2015613"/>
            <a:ext cx="1180658" cy="2635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Sensor Interface</a:t>
            </a:r>
          </a:p>
          <a:p>
            <a:pPr algn="ctr"/>
            <a:endParaRPr lang="en-IN" b="1" dirty="0"/>
          </a:p>
          <a:p>
            <a:pPr marL="285750" indent="-285750">
              <a:buFont typeface="Arial" panose="020B0604020202020204" pitchFamily="34" charset="0"/>
              <a:buChar char="•"/>
            </a:pPr>
            <a:r>
              <a:rPr lang="en-IN" sz="1400" dirty="0">
                <a:solidFill>
                  <a:schemeClr val="tx1"/>
                </a:solidFill>
              </a:rPr>
              <a:t>Serial</a:t>
            </a:r>
          </a:p>
          <a:p>
            <a:pPr marL="285750" indent="-285750">
              <a:buFont typeface="Arial" panose="020B0604020202020204" pitchFamily="34" charset="0"/>
              <a:buChar char="•"/>
            </a:pPr>
            <a:r>
              <a:rPr lang="en-IN" sz="1400" dirty="0">
                <a:solidFill>
                  <a:schemeClr val="tx1"/>
                </a:solidFill>
              </a:rPr>
              <a:t>Parallel</a:t>
            </a:r>
          </a:p>
          <a:p>
            <a:pPr marL="285750" indent="-285750">
              <a:buFont typeface="Arial" panose="020B0604020202020204" pitchFamily="34" charset="0"/>
              <a:buChar char="•"/>
            </a:pPr>
            <a:r>
              <a:rPr lang="en-IN" sz="1400" dirty="0">
                <a:solidFill>
                  <a:schemeClr val="tx1"/>
                </a:solidFill>
              </a:rPr>
              <a:t>Analog</a:t>
            </a:r>
          </a:p>
          <a:p>
            <a:pPr marL="285750" indent="-285750">
              <a:buFont typeface="Arial" panose="020B0604020202020204" pitchFamily="34" charset="0"/>
              <a:buChar char="•"/>
            </a:pPr>
            <a:r>
              <a:rPr lang="en-IN" sz="1400" dirty="0">
                <a:solidFill>
                  <a:schemeClr val="tx1"/>
                </a:solidFill>
              </a:rPr>
              <a:t>Digital</a:t>
            </a:r>
          </a:p>
          <a:p>
            <a:pPr marL="285750" indent="-285750">
              <a:buFont typeface="Arial" panose="020B0604020202020204" pitchFamily="34" charset="0"/>
              <a:buChar char="•"/>
            </a:pPr>
            <a:r>
              <a:rPr lang="en-IN" sz="1400" dirty="0">
                <a:solidFill>
                  <a:schemeClr val="tx1"/>
                </a:solidFill>
              </a:rPr>
              <a:t>I2C</a:t>
            </a:r>
          </a:p>
          <a:p>
            <a:pPr marL="285750" indent="-285750">
              <a:buFont typeface="Arial" panose="020B0604020202020204" pitchFamily="34" charset="0"/>
              <a:buChar char="•"/>
            </a:pPr>
            <a:r>
              <a:rPr lang="en-IN" sz="1400" dirty="0">
                <a:solidFill>
                  <a:schemeClr val="tx1"/>
                </a:solidFill>
              </a:rPr>
              <a:t>SPI</a:t>
            </a:r>
          </a:p>
          <a:p>
            <a:pPr marL="285750" indent="-285750" algn="ctr">
              <a:buFontTx/>
              <a:buChar char="-"/>
            </a:pPr>
            <a:endParaRPr lang="en-IN" dirty="0"/>
          </a:p>
        </p:txBody>
      </p:sp>
      <p:pic>
        <p:nvPicPr>
          <p:cNvPr id="10" name="Picture 9">
            <a:extLst>
              <a:ext uri="{FF2B5EF4-FFF2-40B4-BE49-F238E27FC236}">
                <a16:creationId xmlns:a16="http://schemas.microsoft.com/office/drawing/2014/main" id="{0D859FF6-C0FF-4A8A-8689-E28514F4D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003" y="4919689"/>
            <a:ext cx="3293192" cy="1103389"/>
          </a:xfrm>
          <a:prstGeom prst="rect">
            <a:avLst/>
          </a:prstGeom>
        </p:spPr>
      </p:pic>
      <p:pic>
        <p:nvPicPr>
          <p:cNvPr id="14" name="Picture 13">
            <a:extLst>
              <a:ext uri="{FF2B5EF4-FFF2-40B4-BE49-F238E27FC236}">
                <a16:creationId xmlns:a16="http://schemas.microsoft.com/office/drawing/2014/main" id="{4C216F10-305A-4DCA-BAEE-B552DD7BE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402" y="1801939"/>
            <a:ext cx="1814473" cy="1458836"/>
          </a:xfrm>
          <a:prstGeom prst="rect">
            <a:avLst/>
          </a:prstGeom>
        </p:spPr>
      </p:pic>
      <p:pic>
        <p:nvPicPr>
          <p:cNvPr id="16" name="Picture 15">
            <a:extLst>
              <a:ext uri="{FF2B5EF4-FFF2-40B4-BE49-F238E27FC236}">
                <a16:creationId xmlns:a16="http://schemas.microsoft.com/office/drawing/2014/main" id="{5CCD5DAB-0CBF-4260-B9D9-1BE25A0A7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7673" y="1707462"/>
            <a:ext cx="3883282" cy="1553313"/>
          </a:xfrm>
          <a:prstGeom prst="rect">
            <a:avLst/>
          </a:prstGeom>
        </p:spPr>
      </p:pic>
      <p:pic>
        <p:nvPicPr>
          <p:cNvPr id="18" name="Picture 17">
            <a:extLst>
              <a:ext uri="{FF2B5EF4-FFF2-40B4-BE49-F238E27FC236}">
                <a16:creationId xmlns:a16="http://schemas.microsoft.com/office/drawing/2014/main" id="{635934B7-F249-446D-AA3B-569B6322B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211" y="4186840"/>
            <a:ext cx="3193640" cy="2534635"/>
          </a:xfrm>
          <a:prstGeom prst="rect">
            <a:avLst/>
          </a:prstGeom>
        </p:spPr>
      </p:pic>
    </p:spTree>
    <p:extLst>
      <p:ext uri="{BB962C8B-B14F-4D97-AF65-F5344CB8AC3E}">
        <p14:creationId xmlns:p14="http://schemas.microsoft.com/office/powerpoint/2010/main" val="164460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6" y="1793308"/>
            <a:ext cx="1048151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r>
              <a:rPr lang="en-US" sz="2000" b="0" i="0" dirty="0">
                <a:effectLst/>
                <a:latin typeface="Roboto" panose="02000000000000000000" pitchFamily="2" charset="0"/>
              </a:rPr>
            </a:br>
            <a:endParaRPr lang="en-US" sz="2000" b="0" i="0" dirty="0">
              <a:effectLst/>
              <a:latin typeface="Roboto" panose="02000000000000000000" pitchFamily="2" charset="0"/>
            </a:endParaRPr>
          </a:p>
          <a:p>
            <a:pPr algn="l"/>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Event Blocks</a:t>
            </a:r>
          </a:p>
        </p:txBody>
      </p:sp>
      <p:sp>
        <p:nvSpPr>
          <p:cNvPr id="8" name="TextBox 3">
            <a:extLst>
              <a:ext uri="{FF2B5EF4-FFF2-40B4-BE49-F238E27FC236}">
                <a16:creationId xmlns:a16="http://schemas.microsoft.com/office/drawing/2014/main" id="{0A544756-481E-4806-BA58-30B46C205A99}"/>
              </a:ext>
            </a:extLst>
          </p:cNvPr>
          <p:cNvSpPr txBox="1"/>
          <p:nvPr/>
        </p:nvSpPr>
        <p:spPr>
          <a:xfrm>
            <a:off x="1277526" y="1945708"/>
            <a:ext cx="10481519" cy="31700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0" i="0" dirty="0" err="1">
                <a:effectLst/>
                <a:latin typeface="Roboto" panose="02000000000000000000" pitchFamily="2" charset="0"/>
              </a:rPr>
              <a:t>Kodular</a:t>
            </a:r>
            <a:r>
              <a:rPr lang="en-US" sz="2000" b="0" i="0" dirty="0">
                <a:effectLst/>
                <a:latin typeface="Roboto" panose="02000000000000000000" pitchFamily="2" charset="0"/>
              </a:rPr>
              <a:t> apps are "</a:t>
            </a:r>
            <a:r>
              <a:rPr lang="en-US" sz="2000" b="0" i="0" dirty="0" err="1">
                <a:effectLst/>
                <a:latin typeface="Roboto" panose="02000000000000000000" pitchFamily="2" charset="0"/>
              </a:rPr>
              <a:t>koded</a:t>
            </a:r>
            <a:r>
              <a:rPr lang="en-US" sz="2000" b="0" i="0" dirty="0">
                <a:effectLst/>
                <a:latin typeface="Roboto" panose="02000000000000000000" pitchFamily="2" charset="0"/>
              </a:rPr>
              <a:t>" in an event-driven approach. That is, the </a:t>
            </a:r>
            <a:r>
              <a:rPr lang="en-US" sz="2000" b="0" i="1" dirty="0">
                <a:effectLst/>
                <a:latin typeface="Roboto" panose="02000000000000000000" pitchFamily="2" charset="0"/>
              </a:rPr>
              <a:t>blocks</a:t>
            </a:r>
            <a:r>
              <a:rPr lang="en-US" sz="2000" b="0" i="0" dirty="0">
                <a:effectLst/>
                <a:latin typeface="Roboto" panose="02000000000000000000" pitchFamily="2" charset="0"/>
              </a:rPr>
              <a:t> or </a:t>
            </a:r>
            <a:r>
              <a:rPr lang="en-US" sz="2000" b="0" i="1" dirty="0" err="1">
                <a:effectLst/>
                <a:latin typeface="Roboto" panose="02000000000000000000" pitchFamily="2" charset="0"/>
              </a:rPr>
              <a:t>behaviour</a:t>
            </a:r>
            <a:r>
              <a:rPr lang="en-US" sz="2000" b="0" i="0" dirty="0">
                <a:effectLst/>
                <a:latin typeface="Roboto" panose="02000000000000000000" pitchFamily="2" charset="0"/>
              </a:rPr>
              <a:t> of the app is executed based on the various events that occur. There is a wide range of </a:t>
            </a:r>
            <a:r>
              <a:rPr lang="en-US" sz="2000" b="0" i="1" dirty="0">
                <a:effectLst/>
                <a:latin typeface="Roboto" panose="02000000000000000000" pitchFamily="2" charset="0"/>
              </a:rPr>
              <a:t>events</a:t>
            </a:r>
            <a:r>
              <a:rPr lang="en-US" sz="2000" b="0" i="0" dirty="0">
                <a:effectLst/>
                <a:latin typeface="Roboto" panose="02000000000000000000" pitchFamily="2" charset="0"/>
              </a:rPr>
              <a:t> that occur </a:t>
            </a:r>
            <a:r>
              <a:rPr lang="en-US" sz="2000" b="0" i="0" dirty="0" err="1">
                <a:effectLst/>
                <a:latin typeface="Roboto" panose="02000000000000000000" pitchFamily="2" charset="0"/>
              </a:rPr>
              <a:t>thorughout</a:t>
            </a:r>
            <a:r>
              <a:rPr lang="en-US" sz="2000" b="0" i="0" dirty="0">
                <a:effectLst/>
                <a:latin typeface="Roboto" panose="02000000000000000000" pitchFamily="2" charset="0"/>
              </a:rPr>
              <a:t> the time for which the app is running, and the response of the app to these </a:t>
            </a:r>
            <a:r>
              <a:rPr lang="en-US" sz="2000" b="0" i="1" dirty="0">
                <a:effectLst/>
                <a:latin typeface="Roboto" panose="02000000000000000000" pitchFamily="2" charset="0"/>
              </a:rPr>
              <a:t>events</a:t>
            </a:r>
            <a:r>
              <a:rPr lang="en-US" sz="2000" b="0" i="0" dirty="0">
                <a:effectLst/>
                <a:latin typeface="Roboto" panose="02000000000000000000" pitchFamily="2" charset="0"/>
              </a:rPr>
              <a:t> can be configured.</a:t>
            </a:r>
          </a:p>
          <a:p>
            <a:pPr algn="l"/>
            <a:r>
              <a:rPr lang="en-US" sz="2000" b="0" i="0" dirty="0">
                <a:effectLst/>
                <a:latin typeface="Roboto" panose="02000000000000000000" pitchFamily="2" charset="0"/>
              </a:rPr>
              <a:t>For example, the user </a:t>
            </a:r>
            <a:r>
              <a:rPr lang="en-US" sz="2000" b="0" i="1" dirty="0">
                <a:effectLst/>
                <a:latin typeface="Roboto" panose="02000000000000000000" pitchFamily="2" charset="0"/>
              </a:rPr>
              <a:t>clicking a Button</a:t>
            </a:r>
            <a:r>
              <a:rPr lang="en-US" sz="2000" b="0" i="0" dirty="0">
                <a:effectLst/>
                <a:latin typeface="Roboto" panose="02000000000000000000" pitchFamily="2" charset="0"/>
              </a:rPr>
              <a:t>, </a:t>
            </a:r>
            <a:r>
              <a:rPr lang="en-US" sz="2000" b="0" i="1" dirty="0">
                <a:effectLst/>
                <a:latin typeface="Roboto" panose="02000000000000000000" pitchFamily="2" charset="0"/>
              </a:rPr>
              <a:t>the app starting</a:t>
            </a:r>
            <a:r>
              <a:rPr lang="en-US" sz="2000" b="0" i="0" dirty="0">
                <a:effectLst/>
                <a:latin typeface="Roboto" panose="02000000000000000000" pitchFamily="2" charset="0"/>
              </a:rPr>
              <a:t> are all events. The response of the app to such events are configured by grouping the desired </a:t>
            </a:r>
            <a:r>
              <a:rPr lang="en-US" sz="2000" b="0" i="0" dirty="0" err="1">
                <a:effectLst/>
                <a:latin typeface="Roboto" panose="02000000000000000000" pitchFamily="2" charset="0"/>
              </a:rPr>
              <a:t>behaviour</a:t>
            </a:r>
            <a:r>
              <a:rPr lang="en-US" sz="2000" b="0" i="0" dirty="0">
                <a:effectLst/>
                <a:latin typeface="Roboto" panose="02000000000000000000" pitchFamily="2" charset="0"/>
              </a:rPr>
              <a:t> under the </a:t>
            </a:r>
            <a:r>
              <a:rPr lang="en-US" sz="2000" b="0" i="1" dirty="0">
                <a:effectLst/>
                <a:latin typeface="Roboto" panose="02000000000000000000" pitchFamily="2" charset="0"/>
              </a:rPr>
              <a:t>Event</a:t>
            </a:r>
            <a:r>
              <a:rPr lang="en-US" sz="2000" b="0" i="0" dirty="0">
                <a:effectLst/>
                <a:latin typeface="Roboto" panose="02000000000000000000" pitchFamily="2" charset="0"/>
              </a:rPr>
              <a:t> block. The </a:t>
            </a:r>
            <a:r>
              <a:rPr lang="en-US" sz="2000" b="0" i="1" dirty="0">
                <a:effectLst/>
                <a:latin typeface="Roboto" panose="02000000000000000000" pitchFamily="2" charset="0"/>
              </a:rPr>
              <a:t>methods</a:t>
            </a:r>
            <a:r>
              <a:rPr lang="en-US" sz="2000" b="0" i="0" dirty="0">
                <a:effectLst/>
                <a:latin typeface="Roboto" panose="02000000000000000000" pitchFamily="2" charset="0"/>
              </a:rPr>
              <a:t> and </a:t>
            </a:r>
            <a:r>
              <a:rPr lang="en-US" sz="2000" b="0" i="1" dirty="0">
                <a:effectLst/>
                <a:latin typeface="Roboto" panose="02000000000000000000" pitchFamily="2" charset="0"/>
              </a:rPr>
              <a:t>property</a:t>
            </a:r>
            <a:r>
              <a:rPr lang="en-US" sz="2000" b="0" i="0" dirty="0">
                <a:effectLst/>
                <a:latin typeface="Roboto" panose="02000000000000000000" pitchFamily="2" charset="0"/>
              </a:rPr>
              <a:t> blocks grouped under each event are executed whenever that particular event occurs.</a:t>
            </a:r>
          </a:p>
          <a:p>
            <a:pPr algn="l"/>
            <a:br>
              <a:rPr lang="en-US" sz="2000" b="0" i="0" dirty="0">
                <a:effectLst/>
                <a:latin typeface="Roboto" panose="02000000000000000000" pitchFamily="2" charset="0"/>
              </a:rPr>
            </a:br>
            <a:endParaRPr lang="en-US" sz="2000" b="0" i="0" dirty="0">
              <a:effectLst/>
              <a:latin typeface="Roboto" panose="02000000000000000000" pitchFamily="2" charset="0"/>
            </a:endParaRPr>
          </a:p>
        </p:txBody>
      </p:sp>
    </p:spTree>
    <p:extLst>
      <p:ext uri="{BB962C8B-B14F-4D97-AF65-F5344CB8AC3E}">
        <p14:creationId xmlns:p14="http://schemas.microsoft.com/office/powerpoint/2010/main" val="3070346444"/>
      </p:ext>
    </p:extLst>
  </p:cSld>
  <p:clrMapOvr>
    <a:masterClrMapping/>
  </p:clrMapOvr>
  <mc:AlternateContent xmlns:mc="http://schemas.openxmlformats.org/markup-compatibility/2006" xmlns:p14="http://schemas.microsoft.com/office/powerpoint/2010/main">
    <mc:Choice Requires="p14">
      <p:transition spd="slow" p14:dur="2000" advTm="23282"/>
    </mc:Choice>
    <mc:Fallback xmlns="">
      <p:transition spd="slow" advTm="2328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6" y="1793308"/>
            <a:ext cx="1048151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r>
              <a:rPr lang="en-US" sz="2000" b="0" i="0" dirty="0">
                <a:effectLst/>
                <a:latin typeface="Roboto" panose="02000000000000000000" pitchFamily="2" charset="0"/>
              </a:rPr>
            </a:br>
            <a:endParaRPr lang="en-US" sz="2000" b="0" i="0" dirty="0">
              <a:effectLst/>
              <a:latin typeface="Roboto" panose="02000000000000000000" pitchFamily="2" charset="0"/>
            </a:endParaRPr>
          </a:p>
          <a:p>
            <a:pPr algn="l"/>
            <a:br>
              <a:rPr lang="en-US" sz="2800" dirty="0"/>
            </a:br>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Event Blocks example</a:t>
            </a:r>
          </a:p>
        </p:txBody>
      </p:sp>
      <p:sp>
        <p:nvSpPr>
          <p:cNvPr id="8" name="TextBox 3">
            <a:extLst>
              <a:ext uri="{FF2B5EF4-FFF2-40B4-BE49-F238E27FC236}">
                <a16:creationId xmlns:a16="http://schemas.microsoft.com/office/drawing/2014/main" id="{0A544756-481E-4806-BA58-30B46C205A99}"/>
              </a:ext>
            </a:extLst>
          </p:cNvPr>
          <p:cNvSpPr txBox="1"/>
          <p:nvPr/>
        </p:nvSpPr>
        <p:spPr>
          <a:xfrm>
            <a:off x="1277526" y="1945708"/>
            <a:ext cx="10481519"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0" i="0" dirty="0">
                <a:effectLst/>
                <a:latin typeface="Roboto" panose="02000000000000000000" pitchFamily="2" charset="0"/>
              </a:rPr>
              <a:t>Let us take an example.</a:t>
            </a:r>
            <a:br>
              <a:rPr lang="en-US" sz="2000" b="0" i="0" dirty="0">
                <a:effectLst/>
                <a:latin typeface="Roboto" panose="02000000000000000000" pitchFamily="2" charset="0"/>
              </a:rPr>
            </a:br>
            <a:r>
              <a:rPr lang="en-US" sz="2000" b="0" i="0" dirty="0">
                <a:effectLst/>
                <a:latin typeface="Roboto" panose="02000000000000000000" pitchFamily="2" charset="0"/>
              </a:rPr>
              <a:t>If you want to change the </a:t>
            </a:r>
            <a:r>
              <a:rPr lang="en-US" sz="2000" b="0" i="1" dirty="0">
                <a:effectLst/>
                <a:latin typeface="Roboto" panose="02000000000000000000" pitchFamily="2" charset="0"/>
              </a:rPr>
              <a:t>Button</a:t>
            </a:r>
            <a:r>
              <a:rPr lang="en-US" sz="2000" b="0" i="0" dirty="0">
                <a:effectLst/>
                <a:latin typeface="Roboto" panose="02000000000000000000" pitchFamily="2" charset="0"/>
              </a:rPr>
              <a:t> text when the user clicks it, you have to group the logic to change the text under the </a:t>
            </a:r>
            <a:r>
              <a:rPr lang="en-US" sz="2000" b="1" i="1" dirty="0" err="1">
                <a:effectLst/>
                <a:latin typeface="Roboto" panose="02000000000000000000" pitchFamily="2" charset="0"/>
              </a:rPr>
              <a:t>Button.Clicked</a:t>
            </a:r>
            <a:r>
              <a:rPr lang="en-US" sz="2000" b="0" i="0" dirty="0">
                <a:effectLst/>
                <a:latin typeface="Roboto" panose="02000000000000000000" pitchFamily="2" charset="0"/>
              </a:rPr>
              <a:t> event. This is shown below.</a:t>
            </a:r>
          </a:p>
          <a:p>
            <a:br>
              <a:rPr lang="en-US" sz="2000" dirty="0"/>
            </a:br>
            <a:br>
              <a:rPr lang="en-US" sz="2000" b="0" i="0" dirty="0">
                <a:effectLst/>
                <a:latin typeface="Roboto" panose="02000000000000000000" pitchFamily="2" charset="0"/>
              </a:rPr>
            </a:br>
            <a:endParaRPr lang="en-US" sz="2000" b="0" i="0" dirty="0">
              <a:effectLst/>
              <a:latin typeface="Roboto" panose="02000000000000000000" pitchFamily="2" charset="0"/>
            </a:endParaRPr>
          </a:p>
        </p:txBody>
      </p:sp>
      <p:pic>
        <p:nvPicPr>
          <p:cNvPr id="1026" name="Picture 2" descr="event-block">
            <a:extLst>
              <a:ext uri="{FF2B5EF4-FFF2-40B4-BE49-F238E27FC236}">
                <a16:creationId xmlns:a16="http://schemas.microsoft.com/office/drawing/2014/main" id="{CED9E10A-09DF-4A00-B3CB-6F8F49530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26" y="3533473"/>
            <a:ext cx="6090013" cy="100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61140"/>
      </p:ext>
    </p:extLst>
  </p:cSld>
  <p:clrMapOvr>
    <a:masterClrMapping/>
  </p:clrMapOvr>
  <mc:AlternateContent xmlns:mc="http://schemas.openxmlformats.org/markup-compatibility/2006" xmlns:p14="http://schemas.microsoft.com/office/powerpoint/2010/main">
    <mc:Choice Requires="p14">
      <p:transition spd="slow" p14:dur="2000" advTm="23519"/>
    </mc:Choice>
    <mc:Fallback xmlns="">
      <p:transition spd="slow" advTm="2351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8BB6151-FD01-4654-877E-56DBA39A6229}"/>
              </a:ext>
            </a:extLst>
          </p:cNvPr>
          <p:cNvSpPr txBox="1"/>
          <p:nvPr/>
        </p:nvSpPr>
        <p:spPr>
          <a:xfrm>
            <a:off x="1125126" y="1793308"/>
            <a:ext cx="10481519"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t>The first steps:</a:t>
            </a:r>
          </a:p>
          <a:p>
            <a:pPr marL="514350" indent="-514350" algn="l">
              <a:buAutoNum type="arabicPeriod"/>
            </a:pPr>
            <a:r>
              <a:rPr lang="en-US" sz="2800" dirty="0"/>
              <a:t>Navigate to </a:t>
            </a:r>
            <a:r>
              <a:rPr lang="en-US" sz="2800" dirty="0" err="1"/>
              <a:t>Kodular</a:t>
            </a:r>
            <a:r>
              <a:rPr lang="en-US" sz="2800" dirty="0"/>
              <a:t> Creator. You will be presented with a Login screen</a:t>
            </a:r>
          </a:p>
          <a:p>
            <a:pPr marL="514350" indent="-514350" algn="l">
              <a:buAutoNum type="arabicPeriod"/>
            </a:pPr>
            <a:r>
              <a:rPr lang="en-US" sz="2800" dirty="0"/>
              <a:t>After logging in you will be taken to a Projects screen</a:t>
            </a:r>
          </a:p>
          <a:p>
            <a:pPr marL="514350" indent="-514350" algn="l">
              <a:buAutoNum type="arabicPeriod"/>
            </a:pPr>
            <a:r>
              <a:rPr lang="en-US" sz="2800" dirty="0"/>
              <a:t>Name the project as </a:t>
            </a:r>
            <a:r>
              <a:rPr lang="en-US" sz="2800" dirty="0" err="1"/>
              <a:t>HelloKodular</a:t>
            </a:r>
            <a:r>
              <a:rPr lang="en-US" sz="2800" dirty="0"/>
              <a:t> and click Next</a:t>
            </a:r>
          </a:p>
          <a:p>
            <a:pPr marL="514350" indent="-514350" algn="l">
              <a:buAutoNum type="arabicPeriod"/>
            </a:pPr>
            <a:r>
              <a:rPr lang="en-US" sz="2800" dirty="0"/>
              <a:t>Project will be created and you will be taken to the Designer page of your project</a:t>
            </a:r>
          </a:p>
          <a:p>
            <a:pPr algn="l"/>
            <a:endParaRPr lang="en-IN" sz="2800" dirty="0"/>
          </a:p>
        </p:txBody>
      </p:sp>
      <p:sp>
        <p:nvSpPr>
          <p:cNvPr id="7" name="TextBox 1">
            <a:extLst>
              <a:ext uri="{FF2B5EF4-FFF2-40B4-BE49-F238E27FC236}">
                <a16:creationId xmlns:a16="http://schemas.microsoft.com/office/drawing/2014/main" id="{61492F3C-3174-4E30-9FE1-089A8BC1F9F9}"/>
              </a:ext>
            </a:extLst>
          </p:cNvPr>
          <p:cNvSpPr txBox="1"/>
          <p:nvPr/>
        </p:nvSpPr>
        <p:spPr>
          <a:xfrm>
            <a:off x="1125126" y="707498"/>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Hello World</a:t>
            </a:r>
          </a:p>
        </p:txBody>
      </p:sp>
    </p:spTree>
    <p:extLst>
      <p:ext uri="{BB962C8B-B14F-4D97-AF65-F5344CB8AC3E}">
        <p14:creationId xmlns:p14="http://schemas.microsoft.com/office/powerpoint/2010/main" val="785573207"/>
      </p:ext>
    </p:extLst>
  </p:cSld>
  <p:clrMapOvr>
    <a:masterClrMapping/>
  </p:clrMapOvr>
  <mc:AlternateContent xmlns:mc="http://schemas.openxmlformats.org/markup-compatibility/2006" xmlns:p14="http://schemas.microsoft.com/office/powerpoint/2010/main">
    <mc:Choice Requires="p14">
      <p:transition spd="slow" p14:dur="2000" advTm="33752"/>
    </mc:Choice>
    <mc:Fallback xmlns="">
      <p:transition spd="slow" advTm="33752"/>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1054698" y="99902"/>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User Interface of </a:t>
            </a:r>
            <a:r>
              <a:rPr lang="en-IN" sz="4800" dirty="0" err="1"/>
              <a:t>Kodular</a:t>
            </a:r>
            <a:endParaRPr lang="en-IN" sz="4800" dirty="0"/>
          </a:p>
        </p:txBody>
      </p:sp>
      <p:pic>
        <p:nvPicPr>
          <p:cNvPr id="2" name="Picture 1">
            <a:extLst>
              <a:ext uri="{FF2B5EF4-FFF2-40B4-BE49-F238E27FC236}">
                <a16:creationId xmlns:a16="http://schemas.microsoft.com/office/drawing/2014/main" id="{F39BF2BB-2F11-4549-A066-9FFDF96BE401}"/>
              </a:ext>
            </a:extLst>
          </p:cNvPr>
          <p:cNvPicPr>
            <a:picLocks noChangeAspect="1"/>
          </p:cNvPicPr>
          <p:nvPr/>
        </p:nvPicPr>
        <p:blipFill>
          <a:blip r:embed="rId2"/>
          <a:stretch>
            <a:fillRect/>
          </a:stretch>
        </p:blipFill>
        <p:spPr>
          <a:xfrm>
            <a:off x="238862" y="1185712"/>
            <a:ext cx="11422517" cy="5443543"/>
          </a:xfrm>
          <a:prstGeom prst="rect">
            <a:avLst/>
          </a:prstGeom>
        </p:spPr>
      </p:pic>
    </p:spTree>
    <p:extLst>
      <p:ext uri="{BB962C8B-B14F-4D97-AF65-F5344CB8AC3E}">
        <p14:creationId xmlns:p14="http://schemas.microsoft.com/office/powerpoint/2010/main" val="1256726407"/>
      </p:ext>
    </p:extLst>
  </p:cSld>
  <p:clrMapOvr>
    <a:masterClrMapping/>
  </p:clrMapOvr>
  <mc:AlternateContent xmlns:mc="http://schemas.openxmlformats.org/markup-compatibility/2006" xmlns:p14="http://schemas.microsoft.com/office/powerpoint/2010/main">
    <mc:Choice Requires="p14">
      <p:transition spd="slow" p14:dur="2000" advTm="26088"/>
    </mc:Choice>
    <mc:Fallback xmlns="">
      <p:transition spd="slow" advTm="2608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1675843" y="876403"/>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Designer</a:t>
            </a:r>
          </a:p>
        </p:txBody>
      </p:sp>
      <p:sp>
        <p:nvSpPr>
          <p:cNvPr id="10" name="TextBox 9">
            <a:extLst>
              <a:ext uri="{FF2B5EF4-FFF2-40B4-BE49-F238E27FC236}">
                <a16:creationId xmlns:a16="http://schemas.microsoft.com/office/drawing/2014/main" id="{C68A7CF8-65F6-4CCD-86D8-44EA74AA9887}"/>
              </a:ext>
            </a:extLst>
          </p:cNvPr>
          <p:cNvSpPr txBox="1"/>
          <p:nvPr/>
        </p:nvSpPr>
        <p:spPr>
          <a:xfrm>
            <a:off x="737755" y="2358736"/>
            <a:ext cx="9528463" cy="3416320"/>
          </a:xfrm>
          <a:prstGeom prst="rect">
            <a:avLst/>
          </a:prstGeom>
          <a:noFill/>
        </p:spPr>
        <p:txBody>
          <a:bodyPr wrap="square" rtlCol="0">
            <a:spAutoFit/>
          </a:bodyPr>
          <a:lstStyle/>
          <a:p>
            <a:pPr marL="457200" indent="-457200">
              <a:buAutoNum type="arabicPeriod"/>
            </a:pPr>
            <a:r>
              <a:rPr lang="en-IN" sz="2400" b="1" dirty="0">
                <a:latin typeface="Arial" panose="020B0604020202020204" pitchFamily="34" charset="0"/>
                <a:cs typeface="Arial" panose="020B0604020202020204" pitchFamily="34" charset="0"/>
              </a:rPr>
              <a:t>Palette</a:t>
            </a:r>
            <a:r>
              <a:rPr lang="en-IN" sz="2400" dirty="0">
                <a:latin typeface="Arial" panose="020B0604020202020204" pitchFamily="34" charset="0"/>
                <a:cs typeface="Arial" panose="020B0604020202020204" pitchFamily="34" charset="0"/>
              </a:rPr>
              <a:t> – Various Components grouped under various categories</a:t>
            </a:r>
          </a:p>
          <a:p>
            <a:pPr marL="457200" indent="-457200">
              <a:buAutoNum type="arabicPeriod"/>
            </a:pPr>
            <a:r>
              <a:rPr lang="en-IN" sz="2400" b="1" dirty="0">
                <a:latin typeface="Arial" panose="020B0604020202020204" pitchFamily="34" charset="0"/>
                <a:cs typeface="Arial" panose="020B0604020202020204" pitchFamily="34" charset="0"/>
              </a:rPr>
              <a:t>Viewer</a:t>
            </a:r>
            <a:r>
              <a:rPr lang="en-IN" sz="2400" dirty="0">
                <a:latin typeface="Arial" panose="020B0604020202020204" pitchFamily="34" charset="0"/>
                <a:cs typeface="Arial" panose="020B0604020202020204" pitchFamily="34" charset="0"/>
              </a:rPr>
              <a:t> – Mocked-up view of the app as will be seen on a real device</a:t>
            </a:r>
          </a:p>
          <a:p>
            <a:pPr marL="457200" indent="-457200">
              <a:buAutoNum type="arabicPeriod"/>
            </a:pPr>
            <a:r>
              <a:rPr lang="en-IN" sz="2400" b="1" dirty="0">
                <a:latin typeface="Arial" panose="020B0604020202020204" pitchFamily="34" charset="0"/>
                <a:cs typeface="Arial" panose="020B0604020202020204" pitchFamily="34" charset="0"/>
              </a:rPr>
              <a:t>Components Hierarchy - </a:t>
            </a:r>
            <a:r>
              <a:rPr lang="en-IN" sz="2400" dirty="0">
                <a:latin typeface="Arial" panose="020B0604020202020204" pitchFamily="34" charset="0"/>
                <a:cs typeface="Arial" panose="020B0604020202020204" pitchFamily="34" charset="0"/>
              </a:rPr>
              <a:t>shows the visible components added to the present project</a:t>
            </a:r>
          </a:p>
          <a:p>
            <a:pPr marL="457200" indent="-457200">
              <a:buAutoNum type="arabicPeriod"/>
            </a:pPr>
            <a:r>
              <a:rPr lang="en-IN" sz="2400" b="1" dirty="0">
                <a:latin typeface="Arial" panose="020B0604020202020204" pitchFamily="34" charset="0"/>
                <a:cs typeface="Arial" panose="020B0604020202020204" pitchFamily="34" charset="0"/>
              </a:rPr>
              <a:t>Designer Properties Panel - </a:t>
            </a:r>
            <a:r>
              <a:rPr lang="en-IN" sz="2400" dirty="0">
                <a:latin typeface="Arial" panose="020B0604020202020204" pitchFamily="34" charset="0"/>
                <a:cs typeface="Arial" panose="020B0604020202020204" pitchFamily="34" charset="0"/>
              </a:rPr>
              <a:t> will be visible on clicking on a Component and will display the properties of that Component</a:t>
            </a:r>
          </a:p>
          <a:p>
            <a:pPr marL="457200" indent="-457200">
              <a:buAutoNum type="arabicPeriod"/>
            </a:pPr>
            <a:endParaRPr lang="en-IN" sz="2400" dirty="0">
              <a:latin typeface="Arial" panose="020B0604020202020204" pitchFamily="34" charset="0"/>
              <a:cs typeface="Arial" panose="020B0604020202020204" pitchFamily="34" charset="0"/>
            </a:endParaRPr>
          </a:p>
          <a:p>
            <a:pPr marL="457200" indent="-457200">
              <a:buAutoNum type="arabicPeriod"/>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880389"/>
      </p:ext>
    </p:extLst>
  </p:cSld>
  <p:clrMapOvr>
    <a:masterClrMapping/>
  </p:clrMapOvr>
  <mc:AlternateContent xmlns:mc="http://schemas.openxmlformats.org/markup-compatibility/2006" xmlns:p14="http://schemas.microsoft.com/office/powerpoint/2010/main">
    <mc:Choice Requires="p14">
      <p:transition spd="slow" p14:dur="2000" advTm="33632"/>
    </mc:Choice>
    <mc:Fallback xmlns="">
      <p:transition spd="slow" advTm="3363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1675843" y="876403"/>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Designer</a:t>
            </a:r>
          </a:p>
        </p:txBody>
      </p:sp>
      <p:sp>
        <p:nvSpPr>
          <p:cNvPr id="10" name="TextBox 9">
            <a:extLst>
              <a:ext uri="{FF2B5EF4-FFF2-40B4-BE49-F238E27FC236}">
                <a16:creationId xmlns:a16="http://schemas.microsoft.com/office/drawing/2014/main" id="{C68A7CF8-65F6-4CCD-86D8-44EA74AA9887}"/>
              </a:ext>
            </a:extLst>
          </p:cNvPr>
          <p:cNvSpPr txBox="1"/>
          <p:nvPr/>
        </p:nvSpPr>
        <p:spPr>
          <a:xfrm>
            <a:off x="737755" y="2358736"/>
            <a:ext cx="9528463" cy="3416320"/>
          </a:xfrm>
          <a:prstGeom prst="rect">
            <a:avLst/>
          </a:prstGeom>
          <a:noFill/>
        </p:spPr>
        <p:txBody>
          <a:bodyPr wrap="square" rtlCol="0">
            <a:spAutoFit/>
          </a:bodyPr>
          <a:lstStyle/>
          <a:p>
            <a:pPr marL="457200" indent="-457200">
              <a:buAutoNum type="arabicPeriod"/>
            </a:pPr>
            <a:r>
              <a:rPr lang="en-IN" sz="2400" b="1" dirty="0">
                <a:latin typeface="Arial" panose="020B0604020202020204" pitchFamily="34" charset="0"/>
                <a:cs typeface="Arial" panose="020B0604020202020204" pitchFamily="34" charset="0"/>
              </a:rPr>
              <a:t>Palette</a:t>
            </a:r>
            <a:r>
              <a:rPr lang="en-IN" sz="2400" dirty="0">
                <a:latin typeface="Arial" panose="020B0604020202020204" pitchFamily="34" charset="0"/>
                <a:cs typeface="Arial" panose="020B0604020202020204" pitchFamily="34" charset="0"/>
              </a:rPr>
              <a:t> – Various Components grouped under various categories</a:t>
            </a:r>
          </a:p>
          <a:p>
            <a:pPr marL="457200" indent="-457200">
              <a:buAutoNum type="arabicPeriod"/>
            </a:pPr>
            <a:r>
              <a:rPr lang="en-IN" sz="2400" b="1" dirty="0">
                <a:latin typeface="Arial" panose="020B0604020202020204" pitchFamily="34" charset="0"/>
                <a:cs typeface="Arial" panose="020B0604020202020204" pitchFamily="34" charset="0"/>
              </a:rPr>
              <a:t>Viewer</a:t>
            </a:r>
            <a:r>
              <a:rPr lang="en-IN" sz="2400" dirty="0">
                <a:latin typeface="Arial" panose="020B0604020202020204" pitchFamily="34" charset="0"/>
                <a:cs typeface="Arial" panose="020B0604020202020204" pitchFamily="34" charset="0"/>
              </a:rPr>
              <a:t> – Mocked-up view of the app as will be seen on a real device</a:t>
            </a:r>
          </a:p>
          <a:p>
            <a:pPr marL="457200" indent="-457200">
              <a:buAutoNum type="arabicPeriod"/>
            </a:pPr>
            <a:r>
              <a:rPr lang="en-IN" sz="2400" b="1" dirty="0">
                <a:latin typeface="Arial" panose="020B0604020202020204" pitchFamily="34" charset="0"/>
                <a:cs typeface="Arial" panose="020B0604020202020204" pitchFamily="34" charset="0"/>
              </a:rPr>
              <a:t>Components Hierarchy - </a:t>
            </a:r>
            <a:r>
              <a:rPr lang="en-IN" sz="2400" dirty="0">
                <a:latin typeface="Arial" panose="020B0604020202020204" pitchFamily="34" charset="0"/>
                <a:cs typeface="Arial" panose="020B0604020202020204" pitchFamily="34" charset="0"/>
              </a:rPr>
              <a:t>shows the visible components added to the present project</a:t>
            </a:r>
          </a:p>
          <a:p>
            <a:pPr marL="457200" indent="-457200">
              <a:buAutoNum type="arabicPeriod"/>
            </a:pPr>
            <a:r>
              <a:rPr lang="en-IN" sz="2400" b="1" dirty="0">
                <a:latin typeface="Arial" panose="020B0604020202020204" pitchFamily="34" charset="0"/>
                <a:cs typeface="Arial" panose="020B0604020202020204" pitchFamily="34" charset="0"/>
              </a:rPr>
              <a:t>Designer Properties Panel - </a:t>
            </a:r>
            <a:r>
              <a:rPr lang="en-IN" sz="2400" dirty="0">
                <a:latin typeface="Arial" panose="020B0604020202020204" pitchFamily="34" charset="0"/>
                <a:cs typeface="Arial" panose="020B0604020202020204" pitchFamily="34" charset="0"/>
              </a:rPr>
              <a:t> will be visible on clicking on a Component and will display the properties of that Component</a:t>
            </a:r>
          </a:p>
          <a:p>
            <a:pPr marL="457200" indent="-457200">
              <a:buAutoNum type="arabicPeriod"/>
            </a:pPr>
            <a:endParaRPr lang="en-IN" sz="2400" dirty="0">
              <a:latin typeface="Arial" panose="020B0604020202020204" pitchFamily="34" charset="0"/>
              <a:cs typeface="Arial" panose="020B0604020202020204" pitchFamily="34" charset="0"/>
            </a:endParaRPr>
          </a:p>
          <a:p>
            <a:pPr marL="457200" indent="-457200">
              <a:buAutoNum type="arabicPeriod"/>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356715"/>
      </p:ext>
    </p:extLst>
  </p:cSld>
  <p:clrMapOvr>
    <a:masterClrMapping/>
  </p:clrMapOvr>
  <mc:AlternateContent xmlns:mc="http://schemas.openxmlformats.org/markup-compatibility/2006" xmlns:p14="http://schemas.microsoft.com/office/powerpoint/2010/main">
    <mc:Choice Requires="p14">
      <p:transition spd="slow" p14:dur="2000" advTm="5990"/>
    </mc:Choice>
    <mc:Fallback xmlns="">
      <p:transition spd="slow" advTm="599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917308" y="468833"/>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Designer</a:t>
            </a:r>
          </a:p>
        </p:txBody>
      </p:sp>
      <p:sp>
        <p:nvSpPr>
          <p:cNvPr id="6" name="TextBox 5">
            <a:extLst>
              <a:ext uri="{FF2B5EF4-FFF2-40B4-BE49-F238E27FC236}">
                <a16:creationId xmlns:a16="http://schemas.microsoft.com/office/drawing/2014/main" id="{C165E973-F839-4D24-A463-AADC43A771A1}"/>
              </a:ext>
            </a:extLst>
          </p:cNvPr>
          <p:cNvSpPr txBox="1"/>
          <p:nvPr/>
        </p:nvSpPr>
        <p:spPr>
          <a:xfrm>
            <a:off x="8925791" y="1502688"/>
            <a:ext cx="2576946" cy="4524315"/>
          </a:xfrm>
          <a:prstGeom prst="rect">
            <a:avLst/>
          </a:prstGeom>
          <a:noFill/>
        </p:spPr>
        <p:txBody>
          <a:bodyPr wrap="square">
            <a:spAutoFit/>
          </a:bodyPr>
          <a:lstStyle/>
          <a:p>
            <a:r>
              <a:rPr lang="en-US" dirty="0"/>
              <a:t>Step 1 Find the Button component from the Palette under the User Interface category and drag it into the Viewer. Next find the Text Box component and drag it into the Viewer</a:t>
            </a:r>
          </a:p>
          <a:p>
            <a:r>
              <a:rPr lang="en-US" dirty="0"/>
              <a:t>Step 2: Click on the Button1 component. The Button1 properties open up on the right side. Go to Button1 Text property and change it to Click Me</a:t>
            </a:r>
          </a:p>
          <a:p>
            <a:endParaRPr lang="en-US" dirty="0"/>
          </a:p>
          <a:p>
            <a:endParaRPr lang="en-US" dirty="0"/>
          </a:p>
        </p:txBody>
      </p:sp>
      <p:pic>
        <p:nvPicPr>
          <p:cNvPr id="8" name="Picture 7">
            <a:extLst>
              <a:ext uri="{FF2B5EF4-FFF2-40B4-BE49-F238E27FC236}">
                <a16:creationId xmlns:a16="http://schemas.microsoft.com/office/drawing/2014/main" id="{9C453EF4-AAB5-4134-AD9A-D278EE75EAFE}"/>
              </a:ext>
            </a:extLst>
          </p:cNvPr>
          <p:cNvPicPr>
            <a:picLocks noChangeAspect="1"/>
          </p:cNvPicPr>
          <p:nvPr/>
        </p:nvPicPr>
        <p:blipFill>
          <a:blip r:embed="rId2"/>
          <a:stretch>
            <a:fillRect/>
          </a:stretch>
        </p:blipFill>
        <p:spPr>
          <a:xfrm>
            <a:off x="238862" y="1554643"/>
            <a:ext cx="8392392" cy="4720720"/>
          </a:xfrm>
          <a:prstGeom prst="rect">
            <a:avLst/>
          </a:prstGeom>
        </p:spPr>
      </p:pic>
    </p:spTree>
    <p:extLst>
      <p:ext uri="{BB962C8B-B14F-4D97-AF65-F5344CB8AC3E}">
        <p14:creationId xmlns:p14="http://schemas.microsoft.com/office/powerpoint/2010/main" val="2559727896"/>
      </p:ext>
    </p:extLst>
  </p:cSld>
  <p:clrMapOvr>
    <a:masterClrMapping/>
  </p:clrMapOvr>
  <mc:AlternateContent xmlns:mc="http://schemas.openxmlformats.org/markup-compatibility/2006" xmlns:p14="http://schemas.microsoft.com/office/powerpoint/2010/main">
    <mc:Choice Requires="p14">
      <p:transition spd="slow" p14:dur="2000" advTm="18977"/>
    </mc:Choice>
    <mc:Fallback xmlns="">
      <p:transition spd="slow" advTm="1897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117208" y="487661"/>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Blocks</a:t>
            </a:r>
          </a:p>
        </p:txBody>
      </p:sp>
      <p:sp>
        <p:nvSpPr>
          <p:cNvPr id="6" name="TextBox 5">
            <a:extLst>
              <a:ext uri="{FF2B5EF4-FFF2-40B4-BE49-F238E27FC236}">
                <a16:creationId xmlns:a16="http://schemas.microsoft.com/office/drawing/2014/main" id="{C165E973-F839-4D24-A463-AADC43A771A1}"/>
              </a:ext>
            </a:extLst>
          </p:cNvPr>
          <p:cNvSpPr txBox="1"/>
          <p:nvPr/>
        </p:nvSpPr>
        <p:spPr>
          <a:xfrm>
            <a:off x="8925791" y="1502688"/>
            <a:ext cx="2576946" cy="5632311"/>
          </a:xfrm>
          <a:prstGeom prst="rect">
            <a:avLst/>
          </a:prstGeom>
          <a:noFill/>
        </p:spPr>
        <p:txBody>
          <a:bodyPr wrap="square">
            <a:spAutoFit/>
          </a:bodyPr>
          <a:lstStyle/>
          <a:p>
            <a:r>
              <a:rPr lang="en-US" dirty="0"/>
              <a:t>Step 1 Go to Blocks</a:t>
            </a:r>
          </a:p>
          <a:p>
            <a:r>
              <a:rPr lang="en-US" dirty="0"/>
              <a:t>Step 2: Click on the Button1 component. The Button1 functions open up on the Viewer</a:t>
            </a:r>
          </a:p>
          <a:p>
            <a:r>
              <a:rPr lang="en-US" dirty="0"/>
              <a:t>Step 3: Drag and drop the When Button1.Click block onto the Viewer</a:t>
            </a:r>
          </a:p>
          <a:p>
            <a:r>
              <a:rPr lang="en-US" dirty="0"/>
              <a:t>Step 4: Click on the Text_Box1 component. Drag and drop the Set Text_Box1. Text block onto the Viewer</a:t>
            </a:r>
          </a:p>
          <a:p>
            <a:r>
              <a:rPr lang="en-US" dirty="0"/>
              <a:t>Step 5:Go to the Text Blocks group. Drag and drop an empty Text and write “Click Me” in the block</a:t>
            </a:r>
          </a:p>
          <a:p>
            <a:endParaRPr lang="en-US" dirty="0"/>
          </a:p>
          <a:p>
            <a:endParaRPr lang="en-US" dirty="0"/>
          </a:p>
        </p:txBody>
      </p:sp>
      <p:pic>
        <p:nvPicPr>
          <p:cNvPr id="3" name="Picture 2">
            <a:extLst>
              <a:ext uri="{FF2B5EF4-FFF2-40B4-BE49-F238E27FC236}">
                <a16:creationId xmlns:a16="http://schemas.microsoft.com/office/drawing/2014/main" id="{31C6AC3D-46F6-4B40-9666-7338050212A9}"/>
              </a:ext>
            </a:extLst>
          </p:cNvPr>
          <p:cNvPicPr>
            <a:picLocks noChangeAspect="1"/>
          </p:cNvPicPr>
          <p:nvPr/>
        </p:nvPicPr>
        <p:blipFill>
          <a:blip r:embed="rId2"/>
          <a:stretch>
            <a:fillRect/>
          </a:stretch>
        </p:blipFill>
        <p:spPr>
          <a:xfrm>
            <a:off x="904009" y="1455693"/>
            <a:ext cx="7713518" cy="4338854"/>
          </a:xfrm>
          <a:prstGeom prst="rect">
            <a:avLst/>
          </a:prstGeom>
        </p:spPr>
      </p:pic>
    </p:spTree>
    <p:extLst>
      <p:ext uri="{BB962C8B-B14F-4D97-AF65-F5344CB8AC3E}">
        <p14:creationId xmlns:p14="http://schemas.microsoft.com/office/powerpoint/2010/main" val="605082745"/>
      </p:ext>
    </p:extLst>
  </p:cSld>
  <p:clrMapOvr>
    <a:masterClrMapping/>
  </p:clrMapOvr>
  <mc:AlternateContent xmlns:mc="http://schemas.openxmlformats.org/markup-compatibility/2006" xmlns:p14="http://schemas.microsoft.com/office/powerpoint/2010/main">
    <mc:Choice Requires="p14">
      <p:transition spd="slow" p14:dur="2000" advTm="22382"/>
    </mc:Choice>
    <mc:Fallback xmlns="">
      <p:transition spd="slow" advTm="2238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0D56A549-44D3-4DA6-99C5-6450A16148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62" y="264732"/>
            <a:ext cx="1772529" cy="611671"/>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FF62516E-F097-4CB2-8C4D-09CB050789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0650" y="264732"/>
            <a:ext cx="2332489" cy="765834"/>
          </a:xfrm>
          <a:prstGeom prst="rect">
            <a:avLst/>
          </a:prstGeom>
        </p:spPr>
      </p:pic>
      <p:sp>
        <p:nvSpPr>
          <p:cNvPr id="7" name="TextBox 1">
            <a:extLst>
              <a:ext uri="{FF2B5EF4-FFF2-40B4-BE49-F238E27FC236}">
                <a16:creationId xmlns:a16="http://schemas.microsoft.com/office/drawing/2014/main" id="{61492F3C-3174-4E30-9FE1-089A8BC1F9F9}"/>
              </a:ext>
            </a:extLst>
          </p:cNvPr>
          <p:cNvSpPr txBox="1"/>
          <p:nvPr/>
        </p:nvSpPr>
        <p:spPr>
          <a:xfrm>
            <a:off x="314635" y="719452"/>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Live Development</a:t>
            </a:r>
          </a:p>
        </p:txBody>
      </p:sp>
      <p:pic>
        <p:nvPicPr>
          <p:cNvPr id="2" name="Picture 1">
            <a:extLst>
              <a:ext uri="{FF2B5EF4-FFF2-40B4-BE49-F238E27FC236}">
                <a16:creationId xmlns:a16="http://schemas.microsoft.com/office/drawing/2014/main" id="{6D52F1EF-4764-4794-81E4-52DDA6DFC168}"/>
              </a:ext>
            </a:extLst>
          </p:cNvPr>
          <p:cNvPicPr>
            <a:picLocks noChangeAspect="1"/>
          </p:cNvPicPr>
          <p:nvPr/>
        </p:nvPicPr>
        <p:blipFill>
          <a:blip r:embed="rId4"/>
          <a:stretch>
            <a:fillRect/>
          </a:stretch>
        </p:blipFill>
        <p:spPr>
          <a:xfrm>
            <a:off x="2856522" y="2197635"/>
            <a:ext cx="1866185" cy="3958935"/>
          </a:xfrm>
          <a:prstGeom prst="rect">
            <a:avLst/>
          </a:prstGeom>
        </p:spPr>
      </p:pic>
      <p:pic>
        <p:nvPicPr>
          <p:cNvPr id="8" name="Picture 7">
            <a:extLst>
              <a:ext uri="{FF2B5EF4-FFF2-40B4-BE49-F238E27FC236}">
                <a16:creationId xmlns:a16="http://schemas.microsoft.com/office/drawing/2014/main" id="{9528B90D-DA2F-41D3-965D-FACB9B4D4281}"/>
              </a:ext>
            </a:extLst>
          </p:cNvPr>
          <p:cNvPicPr>
            <a:picLocks noChangeAspect="1"/>
          </p:cNvPicPr>
          <p:nvPr/>
        </p:nvPicPr>
        <p:blipFill>
          <a:blip r:embed="rId5"/>
          <a:stretch>
            <a:fillRect/>
          </a:stretch>
        </p:blipFill>
        <p:spPr>
          <a:xfrm>
            <a:off x="6953315" y="2197635"/>
            <a:ext cx="1924963" cy="4083627"/>
          </a:xfrm>
          <a:prstGeom prst="rect">
            <a:avLst/>
          </a:prstGeom>
        </p:spPr>
      </p:pic>
      <p:sp>
        <p:nvSpPr>
          <p:cNvPr id="9" name="TextBox 8">
            <a:extLst>
              <a:ext uri="{FF2B5EF4-FFF2-40B4-BE49-F238E27FC236}">
                <a16:creationId xmlns:a16="http://schemas.microsoft.com/office/drawing/2014/main" id="{0526EDE2-EA30-461D-AA7A-6A1909B44B9F}"/>
              </a:ext>
            </a:extLst>
          </p:cNvPr>
          <p:cNvSpPr txBox="1"/>
          <p:nvPr/>
        </p:nvSpPr>
        <p:spPr>
          <a:xfrm>
            <a:off x="136460" y="2498875"/>
            <a:ext cx="1874931" cy="2031325"/>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Step 1: Download the </a:t>
            </a:r>
            <a:r>
              <a:rPr lang="en-IN" dirty="0" err="1">
                <a:latin typeface="Arial" panose="020B0604020202020204" pitchFamily="34" charset="0"/>
                <a:cs typeface="Arial" panose="020B0604020202020204" pitchFamily="34" charset="0"/>
              </a:rPr>
              <a:t>Kodular</a:t>
            </a:r>
            <a:r>
              <a:rPr lang="en-IN" dirty="0">
                <a:latin typeface="Arial" panose="020B0604020202020204" pitchFamily="34" charset="0"/>
                <a:cs typeface="Arial" panose="020B0604020202020204" pitchFamily="34" charset="0"/>
              </a:rPr>
              <a:t> Companion app from Google Play Store</a:t>
            </a:r>
          </a:p>
          <a:p>
            <a:endParaRPr lang="en-IN" dirty="0"/>
          </a:p>
        </p:txBody>
      </p:sp>
      <p:sp>
        <p:nvSpPr>
          <p:cNvPr id="10" name="TextBox 9">
            <a:extLst>
              <a:ext uri="{FF2B5EF4-FFF2-40B4-BE49-F238E27FC236}">
                <a16:creationId xmlns:a16="http://schemas.microsoft.com/office/drawing/2014/main" id="{2CBF6837-B5EC-464D-B2C0-4796053589F4}"/>
              </a:ext>
            </a:extLst>
          </p:cNvPr>
          <p:cNvSpPr txBox="1"/>
          <p:nvPr/>
        </p:nvSpPr>
        <p:spPr>
          <a:xfrm>
            <a:off x="5195047" y="2374184"/>
            <a:ext cx="1874931"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Step 2: Open the app</a:t>
            </a:r>
          </a:p>
          <a:p>
            <a:endParaRPr lang="en-IN" dirty="0"/>
          </a:p>
        </p:txBody>
      </p:sp>
      <p:sp>
        <p:nvSpPr>
          <p:cNvPr id="11" name="TextBox 10">
            <a:extLst>
              <a:ext uri="{FF2B5EF4-FFF2-40B4-BE49-F238E27FC236}">
                <a16:creationId xmlns:a16="http://schemas.microsoft.com/office/drawing/2014/main" id="{9B59F361-7FEF-4107-9ECC-D41F35CC6038}"/>
              </a:ext>
            </a:extLst>
          </p:cNvPr>
          <p:cNvSpPr txBox="1"/>
          <p:nvPr/>
        </p:nvSpPr>
        <p:spPr>
          <a:xfrm>
            <a:off x="9493420" y="2259982"/>
            <a:ext cx="1874931" cy="1754326"/>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Note:</a:t>
            </a:r>
          </a:p>
          <a:p>
            <a:r>
              <a:rPr lang="en-IN" dirty="0">
                <a:latin typeface="Arial" panose="020B0604020202020204" pitchFamily="34" charset="0"/>
                <a:cs typeface="Arial" panose="020B0604020202020204" pitchFamily="34" charset="0"/>
              </a:rPr>
              <a:t>Your laptop and mobile phone should be on the same </a:t>
            </a:r>
            <a:r>
              <a:rPr lang="en-IN" dirty="0" err="1">
                <a:latin typeface="Arial" panose="020B0604020202020204" pitchFamily="34" charset="0"/>
                <a:cs typeface="Arial" panose="020B0604020202020204" pitchFamily="34" charset="0"/>
              </a:rPr>
              <a:t>WiFi</a:t>
            </a:r>
            <a:r>
              <a:rPr lang="en-IN" dirty="0">
                <a:latin typeface="Arial" panose="020B0604020202020204" pitchFamily="34" charset="0"/>
                <a:cs typeface="Arial" panose="020B0604020202020204" pitchFamily="34" charset="0"/>
              </a:rPr>
              <a:t> network</a:t>
            </a:r>
            <a:endParaRPr lang="en-IN" dirty="0"/>
          </a:p>
        </p:txBody>
      </p:sp>
    </p:spTree>
    <p:extLst>
      <p:ext uri="{BB962C8B-B14F-4D97-AF65-F5344CB8AC3E}">
        <p14:creationId xmlns:p14="http://schemas.microsoft.com/office/powerpoint/2010/main" val="3796787688"/>
      </p:ext>
    </p:extLst>
  </p:cSld>
  <p:clrMapOvr>
    <a:masterClrMapping/>
  </p:clrMapOvr>
  <mc:AlternateContent xmlns:mc="http://schemas.openxmlformats.org/markup-compatibility/2006" xmlns:p14="http://schemas.microsoft.com/office/powerpoint/2010/main">
    <mc:Choice Requires="p14">
      <p:transition spd="slow" p14:dur="2000" advTm="27607"/>
    </mc:Choice>
    <mc:Fallback xmlns="">
      <p:transition spd="slow" advTm="2760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61492F3C-3174-4E30-9FE1-089A8BC1F9F9}"/>
              </a:ext>
            </a:extLst>
          </p:cNvPr>
          <p:cNvSpPr txBox="1"/>
          <p:nvPr/>
        </p:nvSpPr>
        <p:spPr>
          <a:xfrm>
            <a:off x="314635" y="719452"/>
            <a:ext cx="10203873" cy="1085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4800" dirty="0"/>
              <a:t>Live Development</a:t>
            </a:r>
          </a:p>
        </p:txBody>
      </p:sp>
      <p:sp>
        <p:nvSpPr>
          <p:cNvPr id="9" name="TextBox 8">
            <a:extLst>
              <a:ext uri="{FF2B5EF4-FFF2-40B4-BE49-F238E27FC236}">
                <a16:creationId xmlns:a16="http://schemas.microsoft.com/office/drawing/2014/main" id="{0526EDE2-EA30-461D-AA7A-6A1909B44B9F}"/>
              </a:ext>
            </a:extLst>
          </p:cNvPr>
          <p:cNvSpPr txBox="1"/>
          <p:nvPr/>
        </p:nvSpPr>
        <p:spPr>
          <a:xfrm>
            <a:off x="238862" y="2081553"/>
            <a:ext cx="4279676"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Step 1: From the App bar choose Test</a:t>
            </a:r>
          </a:p>
          <a:p>
            <a:endParaRPr lang="en-IN" dirty="0"/>
          </a:p>
        </p:txBody>
      </p:sp>
      <p:sp>
        <p:nvSpPr>
          <p:cNvPr id="10" name="TextBox 9">
            <a:extLst>
              <a:ext uri="{FF2B5EF4-FFF2-40B4-BE49-F238E27FC236}">
                <a16:creationId xmlns:a16="http://schemas.microsoft.com/office/drawing/2014/main" id="{2CBF6837-B5EC-464D-B2C0-4796053589F4}"/>
              </a:ext>
            </a:extLst>
          </p:cNvPr>
          <p:cNvSpPr txBox="1"/>
          <p:nvPr/>
        </p:nvSpPr>
        <p:spPr>
          <a:xfrm>
            <a:off x="314635" y="3552643"/>
            <a:ext cx="5961474"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Step 2: Choose Connect to companion in the drop down</a:t>
            </a:r>
          </a:p>
          <a:p>
            <a:endParaRPr lang="en-IN" dirty="0"/>
          </a:p>
        </p:txBody>
      </p:sp>
      <p:sp>
        <p:nvSpPr>
          <p:cNvPr id="11" name="TextBox 10">
            <a:extLst>
              <a:ext uri="{FF2B5EF4-FFF2-40B4-BE49-F238E27FC236}">
                <a16:creationId xmlns:a16="http://schemas.microsoft.com/office/drawing/2014/main" id="{9B59F361-7FEF-4107-9ECC-D41F35CC6038}"/>
              </a:ext>
            </a:extLst>
          </p:cNvPr>
          <p:cNvSpPr txBox="1"/>
          <p:nvPr/>
        </p:nvSpPr>
        <p:spPr>
          <a:xfrm>
            <a:off x="6708427" y="2126637"/>
            <a:ext cx="4555318"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Step 3:</a:t>
            </a:r>
          </a:p>
          <a:p>
            <a:r>
              <a:rPr lang="en-IN" dirty="0">
                <a:latin typeface="Arial" panose="020B0604020202020204" pitchFamily="34" charset="0"/>
                <a:cs typeface="Arial" panose="020B0604020202020204" pitchFamily="34" charset="0"/>
              </a:rPr>
              <a:t>Scan the QR code using the Companion app</a:t>
            </a:r>
            <a:endParaRPr lang="en-IN" dirty="0"/>
          </a:p>
        </p:txBody>
      </p:sp>
      <p:pic>
        <p:nvPicPr>
          <p:cNvPr id="3" name="Picture 2">
            <a:extLst>
              <a:ext uri="{FF2B5EF4-FFF2-40B4-BE49-F238E27FC236}">
                <a16:creationId xmlns:a16="http://schemas.microsoft.com/office/drawing/2014/main" id="{795E6455-56A2-4A20-9AB8-FBE203B0BD9B}"/>
              </a:ext>
            </a:extLst>
          </p:cNvPr>
          <p:cNvPicPr>
            <a:picLocks noChangeAspect="1"/>
          </p:cNvPicPr>
          <p:nvPr/>
        </p:nvPicPr>
        <p:blipFill>
          <a:blip r:embed="rId2"/>
          <a:stretch>
            <a:fillRect/>
          </a:stretch>
        </p:blipFill>
        <p:spPr>
          <a:xfrm>
            <a:off x="238862" y="2494521"/>
            <a:ext cx="5410200" cy="466725"/>
          </a:xfrm>
          <a:prstGeom prst="rect">
            <a:avLst/>
          </a:prstGeom>
        </p:spPr>
      </p:pic>
      <p:pic>
        <p:nvPicPr>
          <p:cNvPr id="6" name="Picture 5">
            <a:extLst>
              <a:ext uri="{FF2B5EF4-FFF2-40B4-BE49-F238E27FC236}">
                <a16:creationId xmlns:a16="http://schemas.microsoft.com/office/drawing/2014/main" id="{CDD6BB8D-36CD-4576-92BD-FD2B9AF9C257}"/>
              </a:ext>
            </a:extLst>
          </p:cNvPr>
          <p:cNvPicPr>
            <a:picLocks noChangeAspect="1"/>
          </p:cNvPicPr>
          <p:nvPr/>
        </p:nvPicPr>
        <p:blipFill>
          <a:blip r:embed="rId3"/>
          <a:stretch>
            <a:fillRect/>
          </a:stretch>
        </p:blipFill>
        <p:spPr>
          <a:xfrm>
            <a:off x="314635" y="4074962"/>
            <a:ext cx="2228850" cy="1924050"/>
          </a:xfrm>
          <a:prstGeom prst="rect">
            <a:avLst/>
          </a:prstGeom>
        </p:spPr>
      </p:pic>
      <p:pic>
        <p:nvPicPr>
          <p:cNvPr id="12" name="Picture 11">
            <a:extLst>
              <a:ext uri="{FF2B5EF4-FFF2-40B4-BE49-F238E27FC236}">
                <a16:creationId xmlns:a16="http://schemas.microsoft.com/office/drawing/2014/main" id="{6EDF3E4D-4E3F-4E4D-9C66-600B91728B21}"/>
              </a:ext>
            </a:extLst>
          </p:cNvPr>
          <p:cNvPicPr>
            <a:picLocks noChangeAspect="1"/>
          </p:cNvPicPr>
          <p:nvPr/>
        </p:nvPicPr>
        <p:blipFill>
          <a:blip r:embed="rId4"/>
          <a:stretch>
            <a:fillRect/>
          </a:stretch>
        </p:blipFill>
        <p:spPr>
          <a:xfrm>
            <a:off x="6542641" y="3148587"/>
            <a:ext cx="3542434" cy="2516192"/>
          </a:xfrm>
          <a:prstGeom prst="rect">
            <a:avLst/>
          </a:prstGeom>
        </p:spPr>
      </p:pic>
    </p:spTree>
    <p:extLst>
      <p:ext uri="{BB962C8B-B14F-4D97-AF65-F5344CB8AC3E}">
        <p14:creationId xmlns:p14="http://schemas.microsoft.com/office/powerpoint/2010/main" val="2940598775"/>
      </p:ext>
    </p:extLst>
  </p:cSld>
  <p:clrMapOvr>
    <a:masterClrMapping/>
  </p:clrMapOvr>
  <mc:AlternateContent xmlns:mc="http://schemas.openxmlformats.org/markup-compatibility/2006" xmlns:p14="http://schemas.microsoft.com/office/powerpoint/2010/main">
    <mc:Choice Requires="p14">
      <p:transition spd="slow" p14:dur="2000" advTm="26559"/>
    </mc:Choice>
    <mc:Fallback xmlns="">
      <p:transition spd="slow" advTm="265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21D7-90F0-4D67-847D-D6F56DF8E134}"/>
              </a:ext>
            </a:extLst>
          </p:cNvPr>
          <p:cNvSpPr>
            <a:spLocks noGrp="1"/>
          </p:cNvSpPr>
          <p:nvPr>
            <p:ph type="title"/>
          </p:nvPr>
        </p:nvSpPr>
        <p:spPr/>
        <p:txBody>
          <a:bodyPr/>
          <a:lstStyle/>
          <a:p>
            <a:r>
              <a:rPr lang="en-IN" dirty="0"/>
              <a:t>Project Building Blocks</a:t>
            </a:r>
          </a:p>
        </p:txBody>
      </p:sp>
      <p:sp>
        <p:nvSpPr>
          <p:cNvPr id="4" name="Footer Placeholder 3">
            <a:extLst>
              <a:ext uri="{FF2B5EF4-FFF2-40B4-BE49-F238E27FC236}">
                <a16:creationId xmlns:a16="http://schemas.microsoft.com/office/drawing/2014/main" id="{921661EB-00F3-4D5D-938A-60DE285F18D1}"/>
              </a:ext>
            </a:extLst>
          </p:cNvPr>
          <p:cNvSpPr>
            <a:spLocks noGrp="1"/>
          </p:cNvSpPr>
          <p:nvPr>
            <p:ph type="ftr" sz="quarter" idx="11"/>
          </p:nvPr>
        </p:nvSpPr>
        <p:spPr/>
        <p:txBody>
          <a:bodyPr/>
          <a:lstStyle/>
          <a:p>
            <a:r>
              <a:rPr lang="en-US"/>
              <a:t>IOT Lab, ECE Department</a:t>
            </a:r>
          </a:p>
        </p:txBody>
      </p:sp>
      <p:sp>
        <p:nvSpPr>
          <p:cNvPr id="5" name="Rectangle: Rounded Corners 4">
            <a:extLst>
              <a:ext uri="{FF2B5EF4-FFF2-40B4-BE49-F238E27FC236}">
                <a16:creationId xmlns:a16="http://schemas.microsoft.com/office/drawing/2014/main" id="{3F3E45B5-FAFE-4B42-A2FB-A580A687E4BA}"/>
              </a:ext>
            </a:extLst>
          </p:cNvPr>
          <p:cNvSpPr/>
          <p:nvPr/>
        </p:nvSpPr>
        <p:spPr>
          <a:xfrm>
            <a:off x="693174" y="2222090"/>
            <a:ext cx="2020529" cy="2762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Data Processing</a:t>
            </a:r>
          </a:p>
          <a:p>
            <a:pPr algn="ctr"/>
            <a:endParaRPr lang="en-IN" b="1" dirty="0"/>
          </a:p>
          <a:p>
            <a:pPr marL="285750" indent="-285750">
              <a:buFont typeface="Arial" panose="020B0604020202020204" pitchFamily="34" charset="0"/>
              <a:buChar char="•"/>
            </a:pPr>
            <a:r>
              <a:rPr lang="en-IN" sz="1400" dirty="0">
                <a:solidFill>
                  <a:schemeClr val="tx1"/>
                </a:solidFill>
              </a:rPr>
              <a:t>Limit checking</a:t>
            </a:r>
          </a:p>
          <a:p>
            <a:pPr marL="285750" indent="-285750">
              <a:buFont typeface="Arial" panose="020B0604020202020204" pitchFamily="34" charset="0"/>
              <a:buChar char="•"/>
            </a:pPr>
            <a:r>
              <a:rPr lang="en-IN" sz="1400" dirty="0" err="1">
                <a:solidFill>
                  <a:schemeClr val="tx1"/>
                </a:solidFill>
              </a:rPr>
              <a:t>Engg</a:t>
            </a:r>
            <a:r>
              <a:rPr lang="en-IN" sz="1400" dirty="0">
                <a:solidFill>
                  <a:schemeClr val="tx1"/>
                </a:solidFill>
              </a:rPr>
              <a:t>. unit conversion</a:t>
            </a:r>
          </a:p>
          <a:p>
            <a:pPr marL="285750" indent="-285750">
              <a:buFont typeface="Arial" panose="020B0604020202020204" pitchFamily="34" charset="0"/>
              <a:buChar char="•"/>
            </a:pPr>
            <a:r>
              <a:rPr lang="en-IN" sz="1400" dirty="0">
                <a:solidFill>
                  <a:schemeClr val="tx1"/>
                </a:solidFill>
              </a:rPr>
              <a:t>FFT computation</a:t>
            </a:r>
          </a:p>
          <a:p>
            <a:pPr marL="285750" indent="-285750">
              <a:buFont typeface="Arial" panose="020B0604020202020204" pitchFamily="34" charset="0"/>
              <a:buChar char="•"/>
            </a:pPr>
            <a:r>
              <a:rPr lang="en-IN" sz="1400" dirty="0">
                <a:solidFill>
                  <a:schemeClr val="tx1"/>
                </a:solidFill>
              </a:rPr>
              <a:t>Local display</a:t>
            </a:r>
          </a:p>
          <a:p>
            <a:pPr marL="285750" indent="-285750" algn="ctr">
              <a:buFontTx/>
              <a:buChar char="-"/>
            </a:pPr>
            <a:endParaRPr lang="en-IN" dirty="0"/>
          </a:p>
        </p:txBody>
      </p:sp>
      <p:pic>
        <p:nvPicPr>
          <p:cNvPr id="7" name="Picture 6">
            <a:extLst>
              <a:ext uri="{FF2B5EF4-FFF2-40B4-BE49-F238E27FC236}">
                <a16:creationId xmlns:a16="http://schemas.microsoft.com/office/drawing/2014/main" id="{CF0368F0-941D-431A-90BF-2E1156592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665" y="4244552"/>
            <a:ext cx="1096295" cy="918683"/>
          </a:xfrm>
          <a:prstGeom prst="rect">
            <a:avLst/>
          </a:prstGeom>
        </p:spPr>
      </p:pic>
      <p:pic>
        <p:nvPicPr>
          <p:cNvPr id="9" name="Picture 8">
            <a:extLst>
              <a:ext uri="{FF2B5EF4-FFF2-40B4-BE49-F238E27FC236}">
                <a16:creationId xmlns:a16="http://schemas.microsoft.com/office/drawing/2014/main" id="{4DED068C-B42D-4354-B227-E50FBFC77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36" y="1625535"/>
            <a:ext cx="2816036" cy="2346697"/>
          </a:xfrm>
          <a:prstGeom prst="rect">
            <a:avLst/>
          </a:prstGeom>
        </p:spPr>
      </p:pic>
      <p:pic>
        <p:nvPicPr>
          <p:cNvPr id="11" name="Picture 10">
            <a:extLst>
              <a:ext uri="{FF2B5EF4-FFF2-40B4-BE49-F238E27FC236}">
                <a16:creationId xmlns:a16="http://schemas.microsoft.com/office/drawing/2014/main" id="{0546384C-F05E-47E9-940E-29C132164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715992"/>
            <a:ext cx="2971800" cy="1543050"/>
          </a:xfrm>
          <a:prstGeom prst="rect">
            <a:avLst/>
          </a:prstGeom>
        </p:spPr>
      </p:pic>
      <p:pic>
        <p:nvPicPr>
          <p:cNvPr id="13" name="Picture 12">
            <a:extLst>
              <a:ext uri="{FF2B5EF4-FFF2-40B4-BE49-F238E27FC236}">
                <a16:creationId xmlns:a16="http://schemas.microsoft.com/office/drawing/2014/main" id="{F27A4077-B5F3-4C61-84EA-058019EC0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434" y="3855736"/>
            <a:ext cx="1307499" cy="1307499"/>
          </a:xfrm>
          <a:prstGeom prst="rect">
            <a:avLst/>
          </a:prstGeom>
        </p:spPr>
      </p:pic>
    </p:spTree>
    <p:extLst>
      <p:ext uri="{BB962C8B-B14F-4D97-AF65-F5344CB8AC3E}">
        <p14:creationId xmlns:p14="http://schemas.microsoft.com/office/powerpoint/2010/main" val="250804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F840-4ECD-4F71-B659-710057552DC2}"/>
              </a:ext>
            </a:extLst>
          </p:cNvPr>
          <p:cNvSpPr>
            <a:spLocks noGrp="1"/>
          </p:cNvSpPr>
          <p:nvPr>
            <p:ph type="title"/>
          </p:nvPr>
        </p:nvSpPr>
        <p:spPr>
          <a:xfrm>
            <a:off x="838200" y="363876"/>
            <a:ext cx="10515600" cy="1325563"/>
          </a:xfrm>
        </p:spPr>
        <p:txBody>
          <a:bodyPr/>
          <a:lstStyle/>
          <a:p>
            <a:r>
              <a:rPr lang="en-IN" dirty="0"/>
              <a:t>Calculator</a:t>
            </a:r>
          </a:p>
        </p:txBody>
      </p:sp>
      <p:sp>
        <p:nvSpPr>
          <p:cNvPr id="4" name="Rectangle: Rounded Corners 3">
            <a:extLst>
              <a:ext uri="{FF2B5EF4-FFF2-40B4-BE49-F238E27FC236}">
                <a16:creationId xmlns:a16="http://schemas.microsoft.com/office/drawing/2014/main" id="{617410B4-A012-46EE-8B1B-C3520B6BA5C0}"/>
              </a:ext>
            </a:extLst>
          </p:cNvPr>
          <p:cNvSpPr/>
          <p:nvPr/>
        </p:nvSpPr>
        <p:spPr>
          <a:xfrm>
            <a:off x="3023755" y="1579418"/>
            <a:ext cx="3108758" cy="491345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3BCE7E4-07CE-4E59-86C4-2C7C65E275ED}"/>
              </a:ext>
            </a:extLst>
          </p:cNvPr>
          <p:cNvSpPr/>
          <p:nvPr/>
        </p:nvSpPr>
        <p:spPr>
          <a:xfrm>
            <a:off x="3200399" y="2198579"/>
            <a:ext cx="1101437" cy="467590"/>
          </a:xfrm>
          <a:prstGeom prst="rect">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68A740B-7A22-4CDC-BF79-34AC6D6A11F3}"/>
              </a:ext>
            </a:extLst>
          </p:cNvPr>
          <p:cNvSpPr/>
          <p:nvPr/>
        </p:nvSpPr>
        <p:spPr>
          <a:xfrm>
            <a:off x="4666456" y="2174801"/>
            <a:ext cx="1101437" cy="467590"/>
          </a:xfrm>
          <a:prstGeom prst="rect">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C472BE8-4BE8-4450-8AD0-86225AEACCFC}"/>
              </a:ext>
            </a:extLst>
          </p:cNvPr>
          <p:cNvSpPr/>
          <p:nvPr/>
        </p:nvSpPr>
        <p:spPr>
          <a:xfrm>
            <a:off x="4250350" y="2983126"/>
            <a:ext cx="572438" cy="575974"/>
          </a:xfrm>
          <a:prstGeom prst="rect">
            <a:avLst/>
          </a:prstGeom>
          <a:solidFill>
            <a:srgbClr val="FFFF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90F7239-C28E-4F66-86A3-7F8B8BF2885C}"/>
              </a:ext>
            </a:extLst>
          </p:cNvPr>
          <p:cNvSpPr/>
          <p:nvPr/>
        </p:nvSpPr>
        <p:spPr>
          <a:xfrm>
            <a:off x="4250350" y="3695193"/>
            <a:ext cx="572438" cy="575974"/>
          </a:xfrm>
          <a:prstGeom prst="rect">
            <a:avLst/>
          </a:prstGeom>
          <a:solidFill>
            <a:srgbClr val="FFFF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219B477-8AD8-46C7-945B-F63C44011AE6}"/>
              </a:ext>
            </a:extLst>
          </p:cNvPr>
          <p:cNvSpPr/>
          <p:nvPr/>
        </p:nvSpPr>
        <p:spPr>
          <a:xfrm>
            <a:off x="4250350" y="4398962"/>
            <a:ext cx="572438" cy="575974"/>
          </a:xfrm>
          <a:prstGeom prst="rect">
            <a:avLst/>
          </a:prstGeom>
          <a:solidFill>
            <a:srgbClr val="FFFF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E176BE-A11A-4D6B-90E4-C829E97501F6}"/>
              </a:ext>
            </a:extLst>
          </p:cNvPr>
          <p:cNvSpPr/>
          <p:nvPr/>
        </p:nvSpPr>
        <p:spPr>
          <a:xfrm>
            <a:off x="4250350" y="5102731"/>
            <a:ext cx="572438" cy="575974"/>
          </a:xfrm>
          <a:prstGeom prst="rect">
            <a:avLst/>
          </a:prstGeom>
          <a:solidFill>
            <a:srgbClr val="FFFF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4D324AD-7E89-4E5F-BA0D-29F112D5B575}"/>
              </a:ext>
            </a:extLst>
          </p:cNvPr>
          <p:cNvSpPr/>
          <p:nvPr/>
        </p:nvSpPr>
        <p:spPr>
          <a:xfrm>
            <a:off x="3985850" y="5855388"/>
            <a:ext cx="1101437" cy="467590"/>
          </a:xfrm>
          <a:prstGeom prst="rect">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62CE200-C12E-4A04-A1FB-E604E1526A3D}"/>
              </a:ext>
            </a:extLst>
          </p:cNvPr>
          <p:cNvSpPr txBox="1"/>
          <p:nvPr/>
        </p:nvSpPr>
        <p:spPr>
          <a:xfrm>
            <a:off x="3267841" y="2222236"/>
            <a:ext cx="1145076" cy="338554"/>
          </a:xfrm>
          <a:prstGeom prst="rect">
            <a:avLst/>
          </a:prstGeom>
          <a:noFill/>
        </p:spPr>
        <p:txBody>
          <a:bodyPr wrap="square" rtlCol="0">
            <a:spAutoFit/>
          </a:bodyPr>
          <a:lstStyle/>
          <a:p>
            <a:r>
              <a:rPr lang="en-IN" sz="1600" b="1" dirty="0"/>
              <a:t>Operand1</a:t>
            </a:r>
          </a:p>
        </p:txBody>
      </p:sp>
      <p:sp>
        <p:nvSpPr>
          <p:cNvPr id="13" name="TextBox 12">
            <a:extLst>
              <a:ext uri="{FF2B5EF4-FFF2-40B4-BE49-F238E27FC236}">
                <a16:creationId xmlns:a16="http://schemas.microsoft.com/office/drawing/2014/main" id="{5AEAF6F1-5168-4A7D-B01C-793D83656073}"/>
              </a:ext>
            </a:extLst>
          </p:cNvPr>
          <p:cNvSpPr txBox="1"/>
          <p:nvPr/>
        </p:nvSpPr>
        <p:spPr>
          <a:xfrm>
            <a:off x="4717716" y="2263097"/>
            <a:ext cx="1050177" cy="338554"/>
          </a:xfrm>
          <a:prstGeom prst="rect">
            <a:avLst/>
          </a:prstGeom>
          <a:solidFill>
            <a:srgbClr val="92D050"/>
          </a:solidFill>
        </p:spPr>
        <p:txBody>
          <a:bodyPr wrap="square" rtlCol="0">
            <a:spAutoFit/>
          </a:bodyPr>
          <a:lstStyle/>
          <a:p>
            <a:r>
              <a:rPr lang="en-IN" sz="1600" b="1" dirty="0"/>
              <a:t>Operand2</a:t>
            </a:r>
          </a:p>
        </p:txBody>
      </p:sp>
      <p:sp>
        <p:nvSpPr>
          <p:cNvPr id="14" name="TextBox 13">
            <a:extLst>
              <a:ext uri="{FF2B5EF4-FFF2-40B4-BE49-F238E27FC236}">
                <a16:creationId xmlns:a16="http://schemas.microsoft.com/office/drawing/2014/main" id="{545728E0-D3BD-4B6B-BFF1-64CA26B7DA30}"/>
              </a:ext>
            </a:extLst>
          </p:cNvPr>
          <p:cNvSpPr txBox="1"/>
          <p:nvPr/>
        </p:nvSpPr>
        <p:spPr>
          <a:xfrm>
            <a:off x="4412916" y="3092337"/>
            <a:ext cx="305359" cy="400110"/>
          </a:xfrm>
          <a:prstGeom prst="rect">
            <a:avLst/>
          </a:prstGeom>
          <a:noFill/>
        </p:spPr>
        <p:txBody>
          <a:bodyPr wrap="square" rtlCol="0">
            <a:spAutoFit/>
          </a:bodyPr>
          <a:lstStyle/>
          <a:p>
            <a:r>
              <a:rPr lang="en-IN" sz="2000" b="1" dirty="0"/>
              <a:t>+</a:t>
            </a:r>
          </a:p>
        </p:txBody>
      </p:sp>
      <p:sp>
        <p:nvSpPr>
          <p:cNvPr id="15" name="TextBox 14">
            <a:extLst>
              <a:ext uri="{FF2B5EF4-FFF2-40B4-BE49-F238E27FC236}">
                <a16:creationId xmlns:a16="http://schemas.microsoft.com/office/drawing/2014/main" id="{49EF7589-6A6E-4EE3-B0AA-0C96F3E3B4C7}"/>
              </a:ext>
            </a:extLst>
          </p:cNvPr>
          <p:cNvSpPr txBox="1"/>
          <p:nvPr/>
        </p:nvSpPr>
        <p:spPr>
          <a:xfrm>
            <a:off x="4361097" y="5218950"/>
            <a:ext cx="305359" cy="400110"/>
          </a:xfrm>
          <a:prstGeom prst="rect">
            <a:avLst/>
          </a:prstGeom>
          <a:noFill/>
        </p:spPr>
        <p:txBody>
          <a:bodyPr wrap="square" rtlCol="0">
            <a:spAutoFit/>
          </a:bodyPr>
          <a:lstStyle/>
          <a:p>
            <a:r>
              <a:rPr lang="en-IN" sz="2000" b="1" dirty="0"/>
              <a:t>/</a:t>
            </a:r>
          </a:p>
        </p:txBody>
      </p:sp>
      <p:sp>
        <p:nvSpPr>
          <p:cNvPr id="16" name="TextBox 15">
            <a:extLst>
              <a:ext uri="{FF2B5EF4-FFF2-40B4-BE49-F238E27FC236}">
                <a16:creationId xmlns:a16="http://schemas.microsoft.com/office/drawing/2014/main" id="{FF8322C8-3C61-42B9-BF58-05D1D2EB2B58}"/>
              </a:ext>
            </a:extLst>
          </p:cNvPr>
          <p:cNvSpPr txBox="1"/>
          <p:nvPr/>
        </p:nvSpPr>
        <p:spPr>
          <a:xfrm>
            <a:off x="4361097" y="3754532"/>
            <a:ext cx="356619" cy="404259"/>
          </a:xfrm>
          <a:prstGeom prst="rect">
            <a:avLst/>
          </a:prstGeom>
          <a:solidFill>
            <a:srgbClr val="FFFF00"/>
          </a:solidFill>
        </p:spPr>
        <p:txBody>
          <a:bodyPr wrap="square" rtlCol="0">
            <a:spAutoFit/>
          </a:bodyPr>
          <a:lstStyle/>
          <a:p>
            <a:r>
              <a:rPr lang="en-IN" sz="2000" b="1" dirty="0"/>
              <a:t>-</a:t>
            </a:r>
          </a:p>
        </p:txBody>
      </p:sp>
      <p:sp>
        <p:nvSpPr>
          <p:cNvPr id="17" name="TextBox 16">
            <a:extLst>
              <a:ext uri="{FF2B5EF4-FFF2-40B4-BE49-F238E27FC236}">
                <a16:creationId xmlns:a16="http://schemas.microsoft.com/office/drawing/2014/main" id="{831791FF-2A93-47CA-979D-C8D322903EC8}"/>
              </a:ext>
            </a:extLst>
          </p:cNvPr>
          <p:cNvSpPr txBox="1"/>
          <p:nvPr/>
        </p:nvSpPr>
        <p:spPr>
          <a:xfrm>
            <a:off x="4344369" y="4486894"/>
            <a:ext cx="305359" cy="400110"/>
          </a:xfrm>
          <a:prstGeom prst="rect">
            <a:avLst/>
          </a:prstGeom>
          <a:noFill/>
        </p:spPr>
        <p:txBody>
          <a:bodyPr wrap="square" rtlCol="0">
            <a:spAutoFit/>
          </a:bodyPr>
          <a:lstStyle/>
          <a:p>
            <a:r>
              <a:rPr lang="en-IN" sz="2000" b="1" dirty="0"/>
              <a:t>x</a:t>
            </a:r>
          </a:p>
        </p:txBody>
      </p:sp>
      <p:sp>
        <p:nvSpPr>
          <p:cNvPr id="18" name="TextBox 17">
            <a:extLst>
              <a:ext uri="{FF2B5EF4-FFF2-40B4-BE49-F238E27FC236}">
                <a16:creationId xmlns:a16="http://schemas.microsoft.com/office/drawing/2014/main" id="{E0E030E2-23F0-4E4F-9F11-A29BCFD26CC5}"/>
              </a:ext>
            </a:extLst>
          </p:cNvPr>
          <p:cNvSpPr txBox="1"/>
          <p:nvPr/>
        </p:nvSpPr>
        <p:spPr>
          <a:xfrm>
            <a:off x="4072098" y="5919906"/>
            <a:ext cx="1145076" cy="338554"/>
          </a:xfrm>
          <a:prstGeom prst="rect">
            <a:avLst/>
          </a:prstGeom>
          <a:noFill/>
        </p:spPr>
        <p:txBody>
          <a:bodyPr wrap="square" rtlCol="0">
            <a:spAutoFit/>
          </a:bodyPr>
          <a:lstStyle/>
          <a:p>
            <a:r>
              <a:rPr lang="en-IN" sz="1600" b="1" dirty="0"/>
              <a:t>Result</a:t>
            </a:r>
          </a:p>
        </p:txBody>
      </p:sp>
      <p:sp>
        <p:nvSpPr>
          <p:cNvPr id="19" name="Rectangle 18">
            <a:extLst>
              <a:ext uri="{FF2B5EF4-FFF2-40B4-BE49-F238E27FC236}">
                <a16:creationId xmlns:a16="http://schemas.microsoft.com/office/drawing/2014/main" id="{8C36D673-1C9C-4500-8363-A6D33062C8C6}"/>
              </a:ext>
            </a:extLst>
          </p:cNvPr>
          <p:cNvSpPr/>
          <p:nvPr/>
        </p:nvSpPr>
        <p:spPr>
          <a:xfrm>
            <a:off x="3166006" y="2086495"/>
            <a:ext cx="2759826" cy="7199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9C3244A-6F4F-4881-A2E6-AF192197A034}"/>
              </a:ext>
            </a:extLst>
          </p:cNvPr>
          <p:cNvSpPr/>
          <p:nvPr/>
        </p:nvSpPr>
        <p:spPr>
          <a:xfrm>
            <a:off x="3840480" y="2884516"/>
            <a:ext cx="1452647" cy="353290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3F81711-8F61-4C25-9EFC-66185714F365}"/>
              </a:ext>
            </a:extLst>
          </p:cNvPr>
          <p:cNvSpPr/>
          <p:nvPr/>
        </p:nvSpPr>
        <p:spPr>
          <a:xfrm>
            <a:off x="7561587" y="2446469"/>
            <a:ext cx="572438" cy="575974"/>
          </a:xfrm>
          <a:prstGeom prst="rect">
            <a:avLst/>
          </a:prstGeom>
          <a:solidFill>
            <a:srgbClr val="FFFF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4DB327A-635C-452D-BC36-9888B3513680}"/>
              </a:ext>
            </a:extLst>
          </p:cNvPr>
          <p:cNvSpPr txBox="1"/>
          <p:nvPr/>
        </p:nvSpPr>
        <p:spPr>
          <a:xfrm>
            <a:off x="8206942" y="2549790"/>
            <a:ext cx="847898" cy="369332"/>
          </a:xfrm>
          <a:prstGeom prst="rect">
            <a:avLst/>
          </a:prstGeom>
          <a:noFill/>
        </p:spPr>
        <p:txBody>
          <a:bodyPr wrap="square" rtlCol="0">
            <a:spAutoFit/>
          </a:bodyPr>
          <a:lstStyle/>
          <a:p>
            <a:r>
              <a:rPr lang="en-IN" dirty="0"/>
              <a:t>Button</a:t>
            </a:r>
          </a:p>
        </p:txBody>
      </p:sp>
      <p:sp>
        <p:nvSpPr>
          <p:cNvPr id="27" name="Rectangle 26">
            <a:extLst>
              <a:ext uri="{FF2B5EF4-FFF2-40B4-BE49-F238E27FC236}">
                <a16:creationId xmlns:a16="http://schemas.microsoft.com/office/drawing/2014/main" id="{5579B6A5-F6DF-4B7F-AD11-E77ABD825AB3}"/>
              </a:ext>
            </a:extLst>
          </p:cNvPr>
          <p:cNvSpPr/>
          <p:nvPr/>
        </p:nvSpPr>
        <p:spPr>
          <a:xfrm>
            <a:off x="7455028" y="3367968"/>
            <a:ext cx="1101437" cy="467590"/>
          </a:xfrm>
          <a:prstGeom prst="rect">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B9428770-59EF-4E2A-B831-4A395F12B817}"/>
              </a:ext>
            </a:extLst>
          </p:cNvPr>
          <p:cNvSpPr txBox="1"/>
          <p:nvPr/>
        </p:nvSpPr>
        <p:spPr>
          <a:xfrm>
            <a:off x="8744295" y="3325861"/>
            <a:ext cx="1101437" cy="369332"/>
          </a:xfrm>
          <a:prstGeom prst="rect">
            <a:avLst/>
          </a:prstGeom>
          <a:noFill/>
        </p:spPr>
        <p:txBody>
          <a:bodyPr wrap="square" rtlCol="0">
            <a:spAutoFit/>
          </a:bodyPr>
          <a:lstStyle/>
          <a:p>
            <a:r>
              <a:rPr lang="en-IN" dirty="0" err="1"/>
              <a:t>TextBox</a:t>
            </a:r>
            <a:endParaRPr lang="en-IN" dirty="0"/>
          </a:p>
        </p:txBody>
      </p:sp>
    </p:spTree>
    <p:extLst>
      <p:ext uri="{BB962C8B-B14F-4D97-AF65-F5344CB8AC3E}">
        <p14:creationId xmlns:p14="http://schemas.microsoft.com/office/powerpoint/2010/main" val="1535246644"/>
      </p:ext>
    </p:extLst>
  </p:cSld>
  <p:clrMapOvr>
    <a:masterClrMapping/>
  </p:clrMapOvr>
  <mc:AlternateContent xmlns:mc="http://schemas.openxmlformats.org/markup-compatibility/2006" xmlns:p14="http://schemas.microsoft.com/office/powerpoint/2010/main">
    <mc:Choice Requires="p14">
      <p:transition spd="slow" p14:dur="2000" advTm="7576"/>
    </mc:Choice>
    <mc:Fallback xmlns="">
      <p:transition spd="slow" advTm="7576"/>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2A35-456A-4D69-B97C-45149782ED36}"/>
              </a:ext>
            </a:extLst>
          </p:cNvPr>
          <p:cNvSpPr>
            <a:spLocks noGrp="1"/>
          </p:cNvSpPr>
          <p:nvPr>
            <p:ph type="title"/>
          </p:nvPr>
        </p:nvSpPr>
        <p:spPr/>
        <p:txBody>
          <a:bodyPr/>
          <a:lstStyle/>
          <a:p>
            <a:r>
              <a:rPr lang="en-IN" dirty="0"/>
              <a:t>Sample app – GISMO5_MY_APP</a:t>
            </a:r>
          </a:p>
        </p:txBody>
      </p:sp>
      <p:pic>
        <p:nvPicPr>
          <p:cNvPr id="5" name="Picture 4">
            <a:extLst>
              <a:ext uri="{FF2B5EF4-FFF2-40B4-BE49-F238E27FC236}">
                <a16:creationId xmlns:a16="http://schemas.microsoft.com/office/drawing/2014/main" id="{38A2F6E6-CCAF-47D0-9618-AF9DC20345E3}"/>
              </a:ext>
            </a:extLst>
          </p:cNvPr>
          <p:cNvPicPr>
            <a:picLocks noChangeAspect="1"/>
          </p:cNvPicPr>
          <p:nvPr/>
        </p:nvPicPr>
        <p:blipFill>
          <a:blip r:embed="rId2"/>
          <a:stretch>
            <a:fillRect/>
          </a:stretch>
        </p:blipFill>
        <p:spPr>
          <a:xfrm>
            <a:off x="2046288" y="1472345"/>
            <a:ext cx="4156509" cy="3913309"/>
          </a:xfrm>
          <a:prstGeom prst="rect">
            <a:avLst/>
          </a:prstGeom>
        </p:spPr>
      </p:pic>
    </p:spTree>
    <p:extLst>
      <p:ext uri="{BB962C8B-B14F-4D97-AF65-F5344CB8AC3E}">
        <p14:creationId xmlns:p14="http://schemas.microsoft.com/office/powerpoint/2010/main" val="3845995642"/>
      </p:ext>
    </p:extLst>
  </p:cSld>
  <p:clrMapOvr>
    <a:masterClrMapping/>
  </p:clrMapOvr>
  <mc:AlternateContent xmlns:mc="http://schemas.openxmlformats.org/markup-compatibility/2006" xmlns:p14="http://schemas.microsoft.com/office/powerpoint/2010/main">
    <mc:Choice Requires="p14">
      <p:transition spd="slow" p14:dur="2000" advTm="10006"/>
    </mc:Choice>
    <mc:Fallback xmlns="">
      <p:transition spd="slow" advTm="1000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6543-A1D4-48CF-994C-386876CCD5E4}"/>
              </a:ext>
            </a:extLst>
          </p:cNvPr>
          <p:cNvSpPr>
            <a:spLocks noGrp="1"/>
          </p:cNvSpPr>
          <p:nvPr>
            <p:ph type="title"/>
          </p:nvPr>
        </p:nvSpPr>
        <p:spPr/>
        <p:txBody>
          <a:bodyPr/>
          <a:lstStyle/>
          <a:p>
            <a:r>
              <a:rPr lang="en-IN" dirty="0"/>
              <a:t>Project Building Blocks</a:t>
            </a:r>
          </a:p>
        </p:txBody>
      </p:sp>
      <p:sp>
        <p:nvSpPr>
          <p:cNvPr id="4" name="Footer Placeholder 3">
            <a:extLst>
              <a:ext uri="{FF2B5EF4-FFF2-40B4-BE49-F238E27FC236}">
                <a16:creationId xmlns:a16="http://schemas.microsoft.com/office/drawing/2014/main" id="{02CFA590-24D7-40AC-9BD4-C24659A74723}"/>
              </a:ext>
            </a:extLst>
          </p:cNvPr>
          <p:cNvSpPr>
            <a:spLocks noGrp="1"/>
          </p:cNvSpPr>
          <p:nvPr>
            <p:ph type="ftr" sz="quarter" idx="11"/>
          </p:nvPr>
        </p:nvSpPr>
        <p:spPr/>
        <p:txBody>
          <a:bodyPr/>
          <a:lstStyle/>
          <a:p>
            <a:r>
              <a:rPr lang="en-US"/>
              <a:t>IOT Lab, ECE Department</a:t>
            </a:r>
          </a:p>
        </p:txBody>
      </p:sp>
      <p:sp>
        <p:nvSpPr>
          <p:cNvPr id="6" name="Rectangle: Rounded Corners 5">
            <a:extLst>
              <a:ext uri="{FF2B5EF4-FFF2-40B4-BE49-F238E27FC236}">
                <a16:creationId xmlns:a16="http://schemas.microsoft.com/office/drawing/2014/main" id="{B42AD7F9-15D6-4B7C-87F4-FDE78A8A7ECE}"/>
              </a:ext>
            </a:extLst>
          </p:cNvPr>
          <p:cNvSpPr/>
          <p:nvPr/>
        </p:nvSpPr>
        <p:spPr>
          <a:xfrm>
            <a:off x="838200" y="2047568"/>
            <a:ext cx="2639963" cy="2762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a:p>
            <a:pPr algn="ctr"/>
            <a:endParaRPr lang="en-IN" b="1" dirty="0">
              <a:solidFill>
                <a:schemeClr val="tx1"/>
              </a:solidFill>
            </a:endParaRPr>
          </a:p>
          <a:p>
            <a:pPr algn="ctr"/>
            <a:r>
              <a:rPr lang="en-IN" b="1" dirty="0">
                <a:solidFill>
                  <a:schemeClr val="tx1"/>
                </a:solidFill>
              </a:rPr>
              <a:t>Internet connectivity &amp; Cloud database</a:t>
            </a:r>
          </a:p>
          <a:p>
            <a:pPr algn="ctr"/>
            <a:endParaRPr lang="en-IN" b="1" dirty="0"/>
          </a:p>
          <a:p>
            <a:pPr marL="285750" indent="-285750">
              <a:buFont typeface="Arial" panose="020B0604020202020204" pitchFamily="34" charset="0"/>
              <a:buChar char="•"/>
            </a:pPr>
            <a:r>
              <a:rPr lang="en-IN" sz="1400" dirty="0">
                <a:solidFill>
                  <a:schemeClr val="tx1"/>
                </a:solidFill>
              </a:rPr>
              <a:t>Joining </a:t>
            </a:r>
            <a:r>
              <a:rPr lang="en-IN" sz="1400" dirty="0" err="1">
                <a:solidFill>
                  <a:schemeClr val="tx1"/>
                </a:solidFill>
              </a:rPr>
              <a:t>WiFi</a:t>
            </a:r>
            <a:r>
              <a:rPr lang="en-IN" sz="1400" dirty="0">
                <a:solidFill>
                  <a:schemeClr val="tx1"/>
                </a:solidFill>
              </a:rPr>
              <a:t> network</a:t>
            </a:r>
          </a:p>
          <a:p>
            <a:pPr marL="285750" indent="-285750">
              <a:buFont typeface="Arial" panose="020B0604020202020204" pitchFamily="34" charset="0"/>
              <a:buChar char="•"/>
            </a:pPr>
            <a:r>
              <a:rPr lang="en-IN" sz="1400" dirty="0">
                <a:solidFill>
                  <a:schemeClr val="tx1"/>
                </a:solidFill>
              </a:rPr>
              <a:t>Connection status to Internet</a:t>
            </a:r>
          </a:p>
          <a:p>
            <a:pPr marL="285750" indent="-285750">
              <a:buFont typeface="Arial" panose="020B0604020202020204" pitchFamily="34" charset="0"/>
              <a:buChar char="•"/>
            </a:pPr>
            <a:r>
              <a:rPr lang="en-IN" sz="1400" dirty="0">
                <a:solidFill>
                  <a:schemeClr val="tx1"/>
                </a:solidFill>
              </a:rPr>
              <a:t>Data access from cloud database</a:t>
            </a:r>
          </a:p>
          <a:p>
            <a:pPr marL="285750" indent="-285750">
              <a:buFont typeface="Arial" panose="020B0604020202020204" pitchFamily="34" charset="0"/>
              <a:buChar char="•"/>
            </a:pPr>
            <a:endParaRPr lang="en-IN" dirty="0"/>
          </a:p>
          <a:p>
            <a:pPr marL="285750" indent="-285750" algn="ctr">
              <a:buFontTx/>
              <a:buChar char="-"/>
            </a:pPr>
            <a:endParaRPr lang="en-IN" dirty="0"/>
          </a:p>
        </p:txBody>
      </p:sp>
      <p:pic>
        <p:nvPicPr>
          <p:cNvPr id="9" name="Picture 8">
            <a:extLst>
              <a:ext uri="{FF2B5EF4-FFF2-40B4-BE49-F238E27FC236}">
                <a16:creationId xmlns:a16="http://schemas.microsoft.com/office/drawing/2014/main" id="{02986D35-851F-4758-953D-3E1F6B67D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925" y="2047568"/>
            <a:ext cx="2724150" cy="1676400"/>
          </a:xfrm>
          <a:prstGeom prst="rect">
            <a:avLst/>
          </a:prstGeom>
        </p:spPr>
      </p:pic>
      <p:pic>
        <p:nvPicPr>
          <p:cNvPr id="11" name="Picture 10">
            <a:extLst>
              <a:ext uri="{FF2B5EF4-FFF2-40B4-BE49-F238E27FC236}">
                <a16:creationId xmlns:a16="http://schemas.microsoft.com/office/drawing/2014/main" id="{4D809899-1E23-41F7-9226-3A538EEDB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569113"/>
            <a:ext cx="2114840" cy="2482638"/>
          </a:xfrm>
          <a:prstGeom prst="rect">
            <a:avLst/>
          </a:prstGeom>
        </p:spPr>
      </p:pic>
    </p:spTree>
    <p:extLst>
      <p:ext uri="{BB962C8B-B14F-4D97-AF65-F5344CB8AC3E}">
        <p14:creationId xmlns:p14="http://schemas.microsoft.com/office/powerpoint/2010/main" val="3161726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15674</TotalTime>
  <Words>3462</Words>
  <Application>Microsoft Office PowerPoint</Application>
  <PresentationFormat>Widescreen</PresentationFormat>
  <Paragraphs>649</Paragraphs>
  <Slides>81</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81</vt:i4>
      </vt:variant>
    </vt:vector>
  </HeadingPairs>
  <TitlesOfParts>
    <vt:vector size="92" baseType="lpstr">
      <vt:lpstr>Arial</vt:lpstr>
      <vt:lpstr>Arial</vt:lpstr>
      <vt:lpstr>Calibri</vt:lpstr>
      <vt:lpstr>Calibri Light</vt:lpstr>
      <vt:lpstr>PT Serif</vt:lpstr>
      <vt:lpstr>Roboto</vt:lpstr>
      <vt:lpstr>Rockwell</vt:lpstr>
      <vt:lpstr>Rockwell Condensed</vt:lpstr>
      <vt:lpstr>Wingdings</vt:lpstr>
      <vt:lpstr>Office Theme</vt:lpstr>
      <vt:lpstr>1_Office Theme</vt:lpstr>
      <vt:lpstr>Implementing IoT Projects A Building Block Approach </vt:lpstr>
      <vt:lpstr>Agenda</vt:lpstr>
      <vt:lpstr>Internet of Things - IOT</vt:lpstr>
      <vt:lpstr>IOT Applications</vt:lpstr>
      <vt:lpstr> IoT Projects</vt:lpstr>
      <vt:lpstr>Project Building Blocks</vt:lpstr>
      <vt:lpstr>Project Building Blocks</vt:lpstr>
      <vt:lpstr>Project Building Blocks</vt:lpstr>
      <vt:lpstr>Project Building Blocks</vt:lpstr>
      <vt:lpstr>Project Building Blocks</vt:lpstr>
      <vt:lpstr>GISMO VI</vt:lpstr>
      <vt:lpstr>PowerPoint Presentation</vt:lpstr>
      <vt:lpstr>GISMO-VI Sensor Locations</vt:lpstr>
      <vt:lpstr>PowerPoint Presentation</vt:lpstr>
      <vt:lpstr>GISMO-VII</vt:lpstr>
      <vt:lpstr>GISMO-VII</vt:lpstr>
      <vt:lpstr>GROVE ports</vt:lpstr>
      <vt:lpstr>PowerPoint Presentation</vt:lpstr>
      <vt:lpstr>PowerPoint Presentation</vt:lpstr>
      <vt:lpstr>ESP32 Dev Kit</vt:lpstr>
      <vt:lpstr>Inside the ESP32</vt:lpstr>
      <vt:lpstr>ESP32 features</vt:lpstr>
      <vt:lpstr>ESP32 peripherals</vt:lpstr>
      <vt:lpstr>ESP32 – powering &amp; programming</vt:lpstr>
      <vt:lpstr>Preparing Arduino IDE for ESP32</vt:lpstr>
      <vt:lpstr>Preparing Arduino IDE for ESP32</vt:lpstr>
      <vt:lpstr>Preparing Arduino IDE for ESP32</vt:lpstr>
      <vt:lpstr>Preparing Arduino IDE for ESP32</vt:lpstr>
      <vt:lpstr>Programming ESP32 with Arduino</vt:lpstr>
      <vt:lpstr>PowerPoint Presentation</vt:lpstr>
      <vt:lpstr>ESP32 – Arduino IDE</vt:lpstr>
      <vt:lpstr>Arduino IDE</vt:lpstr>
      <vt:lpstr>The Arduino IDE</vt:lpstr>
      <vt:lpstr>Arduino Libraries</vt:lpstr>
      <vt:lpstr>GitHub repository</vt:lpstr>
      <vt:lpstr>Getting Started</vt:lpstr>
      <vt:lpstr>Getting Started</vt:lpstr>
      <vt:lpstr>GitHub Organization</vt:lpstr>
      <vt:lpstr>Github repositories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Calculator</vt:lpstr>
      <vt:lpstr>Sample app – GISMO5_MY_APP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on the Edge</dc:title>
  <dc:creator>Radhanand123</dc:creator>
  <cp:lastModifiedBy>preethivanthi@outlook.com</cp:lastModifiedBy>
  <cp:revision>143</cp:revision>
  <dcterms:created xsi:type="dcterms:W3CDTF">2021-01-12T09:23:54Z</dcterms:created>
  <dcterms:modified xsi:type="dcterms:W3CDTF">2024-08-22T09:59:54Z</dcterms:modified>
</cp:coreProperties>
</file>